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1" r:id="rId3"/>
    <p:sldId id="260" r:id="rId4"/>
    <p:sldId id="262" r:id="rId5"/>
    <p:sldId id="263" r:id="rId6"/>
    <p:sldId id="271" r:id="rId7"/>
    <p:sldId id="259" r:id="rId8"/>
    <p:sldId id="265" r:id="rId9"/>
    <p:sldId id="266" r:id="rId10"/>
    <p:sldId id="267" r:id="rId11"/>
    <p:sldId id="268" r:id="rId12"/>
    <p:sldId id="269"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70879" autoAdjust="0"/>
  </p:normalViewPr>
  <p:slideViewPr>
    <p:cSldViewPr snapToGrid="0">
      <p:cViewPr>
        <p:scale>
          <a:sx n="60" d="100"/>
          <a:sy n="60" d="100"/>
        </p:scale>
        <p:origin x="112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ACF382-7C8E-42FF-89B4-F826250415EA}" type="doc">
      <dgm:prSet loTypeId="urn:microsoft.com/office/officeart/2005/8/layout/process1" loCatId="process" qsTypeId="urn:microsoft.com/office/officeart/2005/8/quickstyle/simple1" qsCatId="simple" csTypeId="urn:microsoft.com/office/officeart/2005/8/colors/accent1_2" csCatId="accent1" phldr="1"/>
      <dgm:spPr/>
    </dgm:pt>
    <dgm:pt modelId="{E1E1F8A2-B2CB-46F6-B56D-266F87717096}">
      <dgm:prSet phldrT="[Text]"/>
      <dgm:spPr/>
      <dgm:t>
        <a:bodyPr/>
        <a:lstStyle/>
        <a:p>
          <a:r>
            <a:rPr lang="en-US" dirty="0" smtClean="0"/>
            <a:t>Scoping interviews</a:t>
          </a:r>
          <a:endParaRPr lang="en-US" dirty="0"/>
        </a:p>
      </dgm:t>
    </dgm:pt>
    <dgm:pt modelId="{D59DB1EB-B986-430C-BD05-BCCCEAAC9671}" type="parTrans" cxnId="{93BD8661-ED20-4935-ADF7-330FEAAEE1E8}">
      <dgm:prSet/>
      <dgm:spPr/>
      <dgm:t>
        <a:bodyPr/>
        <a:lstStyle/>
        <a:p>
          <a:endParaRPr lang="en-US"/>
        </a:p>
      </dgm:t>
    </dgm:pt>
    <dgm:pt modelId="{F8DCF604-A095-4724-90F0-2A400A2FFC6C}" type="sibTrans" cxnId="{93BD8661-ED20-4935-ADF7-330FEAAEE1E8}">
      <dgm:prSet/>
      <dgm:spPr/>
      <dgm:t>
        <a:bodyPr/>
        <a:lstStyle/>
        <a:p>
          <a:endParaRPr lang="en-US"/>
        </a:p>
      </dgm:t>
    </dgm:pt>
    <dgm:pt modelId="{BF42C13F-9321-4B0C-9A33-4AF29E9A7BA8}">
      <dgm:prSet phldrT="[Text]"/>
      <dgm:spPr/>
      <dgm:t>
        <a:bodyPr/>
        <a:lstStyle/>
        <a:p>
          <a:r>
            <a:rPr lang="en-US" dirty="0" smtClean="0"/>
            <a:t>Stakeholder mapping</a:t>
          </a:r>
          <a:endParaRPr lang="en-US" dirty="0"/>
        </a:p>
      </dgm:t>
    </dgm:pt>
    <dgm:pt modelId="{3A610D06-97FB-4856-80B2-1BDBE4414DE6}" type="parTrans" cxnId="{0BD09C1E-0B4C-4E7F-B4F9-7BF54E93364C}">
      <dgm:prSet/>
      <dgm:spPr/>
      <dgm:t>
        <a:bodyPr/>
        <a:lstStyle/>
        <a:p>
          <a:endParaRPr lang="en-US"/>
        </a:p>
      </dgm:t>
    </dgm:pt>
    <dgm:pt modelId="{31FC8BB2-C87E-4217-9CB2-926AA8A6CFB3}" type="sibTrans" cxnId="{0BD09C1E-0B4C-4E7F-B4F9-7BF54E93364C}">
      <dgm:prSet/>
      <dgm:spPr/>
      <dgm:t>
        <a:bodyPr/>
        <a:lstStyle/>
        <a:p>
          <a:endParaRPr lang="en-US"/>
        </a:p>
      </dgm:t>
    </dgm:pt>
    <dgm:pt modelId="{0883EBBD-8A7A-4F41-85E1-415C054BB3D4}">
      <dgm:prSet phldrT="[Text]"/>
      <dgm:spPr>
        <a:solidFill>
          <a:srgbClr val="FFC000"/>
        </a:solidFill>
      </dgm:spPr>
      <dgm:t>
        <a:bodyPr/>
        <a:lstStyle/>
        <a:p>
          <a:r>
            <a:rPr lang="en-US" dirty="0" smtClean="0"/>
            <a:t>Primary interviews</a:t>
          </a:r>
          <a:endParaRPr lang="en-US" dirty="0"/>
        </a:p>
      </dgm:t>
    </dgm:pt>
    <dgm:pt modelId="{CC615C5E-392C-463A-9B78-835C61E59387}" type="parTrans" cxnId="{7BAB8F21-2B0A-42A4-BD09-1825A06AF4D3}">
      <dgm:prSet/>
      <dgm:spPr/>
      <dgm:t>
        <a:bodyPr/>
        <a:lstStyle/>
        <a:p>
          <a:endParaRPr lang="en-US"/>
        </a:p>
      </dgm:t>
    </dgm:pt>
    <dgm:pt modelId="{DA7C905A-2351-4112-B695-4B3275C561DC}" type="sibTrans" cxnId="{7BAB8F21-2B0A-42A4-BD09-1825A06AF4D3}">
      <dgm:prSet/>
      <dgm:spPr/>
      <dgm:t>
        <a:bodyPr/>
        <a:lstStyle/>
        <a:p>
          <a:endParaRPr lang="en-US"/>
        </a:p>
      </dgm:t>
    </dgm:pt>
    <dgm:pt modelId="{C7531035-F5BB-4E3D-961F-8CBB73FC5BA5}">
      <dgm:prSet phldrT="[Text]"/>
      <dgm:spPr>
        <a:solidFill>
          <a:srgbClr val="FFC000"/>
        </a:solidFill>
      </dgm:spPr>
      <dgm:t>
        <a:bodyPr/>
        <a:lstStyle/>
        <a:p>
          <a:r>
            <a:rPr lang="en-US" dirty="0" smtClean="0"/>
            <a:t>Practitioner workshop</a:t>
          </a:r>
          <a:endParaRPr lang="en-US" dirty="0"/>
        </a:p>
      </dgm:t>
    </dgm:pt>
    <dgm:pt modelId="{73B602D5-A55B-41F4-9B15-BE19F7AE6353}" type="parTrans" cxnId="{2F979B3B-BF3B-414B-BB99-DBA0E47276BF}">
      <dgm:prSet/>
      <dgm:spPr/>
      <dgm:t>
        <a:bodyPr/>
        <a:lstStyle/>
        <a:p>
          <a:endParaRPr lang="en-US"/>
        </a:p>
      </dgm:t>
    </dgm:pt>
    <dgm:pt modelId="{8478AF5B-16D2-42B9-B464-DDC9B2193080}" type="sibTrans" cxnId="{2F979B3B-BF3B-414B-BB99-DBA0E47276BF}">
      <dgm:prSet/>
      <dgm:spPr/>
      <dgm:t>
        <a:bodyPr/>
        <a:lstStyle/>
        <a:p>
          <a:endParaRPr lang="en-US"/>
        </a:p>
      </dgm:t>
    </dgm:pt>
    <dgm:pt modelId="{7886473F-F7BA-49D7-BBC5-BE418DA6F22B}">
      <dgm:prSet phldrT="[Text]"/>
      <dgm:spPr>
        <a:solidFill>
          <a:srgbClr val="FFC000"/>
        </a:solidFill>
      </dgm:spPr>
      <dgm:t>
        <a:bodyPr/>
        <a:lstStyle/>
        <a:p>
          <a:r>
            <a:rPr lang="en-US" dirty="0" smtClean="0"/>
            <a:t>Academic workshop</a:t>
          </a:r>
          <a:endParaRPr lang="en-US" dirty="0"/>
        </a:p>
      </dgm:t>
    </dgm:pt>
    <dgm:pt modelId="{4A101DC2-91F6-4B57-8890-0BB1064A9CDF}" type="parTrans" cxnId="{501C1829-C620-47CE-92A3-ED3C09299114}">
      <dgm:prSet/>
      <dgm:spPr/>
      <dgm:t>
        <a:bodyPr/>
        <a:lstStyle/>
        <a:p>
          <a:endParaRPr lang="en-US"/>
        </a:p>
      </dgm:t>
    </dgm:pt>
    <dgm:pt modelId="{EA4B6F07-0A98-4093-97D6-BE547E6FC346}" type="sibTrans" cxnId="{501C1829-C620-47CE-92A3-ED3C09299114}">
      <dgm:prSet/>
      <dgm:spPr/>
      <dgm:t>
        <a:bodyPr/>
        <a:lstStyle/>
        <a:p>
          <a:endParaRPr lang="en-US"/>
        </a:p>
      </dgm:t>
    </dgm:pt>
    <dgm:pt modelId="{B9EF5AAD-A159-4B6D-B440-6679465D47E2}">
      <dgm:prSet phldrT="[Text]"/>
      <dgm:spPr>
        <a:solidFill>
          <a:srgbClr val="FFC000"/>
        </a:solidFill>
      </dgm:spPr>
      <dgm:t>
        <a:bodyPr/>
        <a:lstStyle/>
        <a:p>
          <a:r>
            <a:rPr lang="en-US" dirty="0" smtClean="0"/>
            <a:t>Assessment guidelines</a:t>
          </a:r>
          <a:endParaRPr lang="en-US" dirty="0"/>
        </a:p>
      </dgm:t>
    </dgm:pt>
    <dgm:pt modelId="{94289E3D-E45E-44BC-9041-4372A7DE54B3}" type="parTrans" cxnId="{54B0FCD0-E18B-407A-9607-2E66FE96DAC9}">
      <dgm:prSet/>
      <dgm:spPr/>
      <dgm:t>
        <a:bodyPr/>
        <a:lstStyle/>
        <a:p>
          <a:endParaRPr lang="en-US"/>
        </a:p>
      </dgm:t>
    </dgm:pt>
    <dgm:pt modelId="{37F9DC07-1EF1-4987-8A42-D8E8D1BDE15C}" type="sibTrans" cxnId="{54B0FCD0-E18B-407A-9607-2E66FE96DAC9}">
      <dgm:prSet/>
      <dgm:spPr/>
      <dgm:t>
        <a:bodyPr/>
        <a:lstStyle/>
        <a:p>
          <a:endParaRPr lang="en-US"/>
        </a:p>
      </dgm:t>
    </dgm:pt>
    <dgm:pt modelId="{E852B52D-092A-48D5-87F5-46ADCD16D8BE}" type="pres">
      <dgm:prSet presAssocID="{8EACF382-7C8E-42FF-89B4-F826250415EA}" presName="Name0" presStyleCnt="0">
        <dgm:presLayoutVars>
          <dgm:dir/>
          <dgm:resizeHandles val="exact"/>
        </dgm:presLayoutVars>
      </dgm:prSet>
      <dgm:spPr/>
    </dgm:pt>
    <dgm:pt modelId="{13A37C71-D666-4EB9-9125-1772C3DD9C33}" type="pres">
      <dgm:prSet presAssocID="{E1E1F8A2-B2CB-46F6-B56D-266F87717096}" presName="node" presStyleLbl="node1" presStyleIdx="0" presStyleCnt="6">
        <dgm:presLayoutVars>
          <dgm:bulletEnabled val="1"/>
        </dgm:presLayoutVars>
      </dgm:prSet>
      <dgm:spPr/>
      <dgm:t>
        <a:bodyPr/>
        <a:lstStyle/>
        <a:p>
          <a:endParaRPr lang="en-US"/>
        </a:p>
      </dgm:t>
    </dgm:pt>
    <dgm:pt modelId="{619D9B19-7688-4928-B4A3-545045CCFF6B}" type="pres">
      <dgm:prSet presAssocID="{F8DCF604-A095-4724-90F0-2A400A2FFC6C}" presName="sibTrans" presStyleLbl="sibTrans2D1" presStyleIdx="0" presStyleCnt="5"/>
      <dgm:spPr/>
      <dgm:t>
        <a:bodyPr/>
        <a:lstStyle/>
        <a:p>
          <a:endParaRPr lang="en-US"/>
        </a:p>
      </dgm:t>
    </dgm:pt>
    <dgm:pt modelId="{6E30D03B-9A05-4B7A-BCB8-8D52AFD1514D}" type="pres">
      <dgm:prSet presAssocID="{F8DCF604-A095-4724-90F0-2A400A2FFC6C}" presName="connectorText" presStyleLbl="sibTrans2D1" presStyleIdx="0" presStyleCnt="5"/>
      <dgm:spPr/>
      <dgm:t>
        <a:bodyPr/>
        <a:lstStyle/>
        <a:p>
          <a:endParaRPr lang="en-US"/>
        </a:p>
      </dgm:t>
    </dgm:pt>
    <dgm:pt modelId="{742093B2-7D24-4050-87ED-B763F6120F17}" type="pres">
      <dgm:prSet presAssocID="{BF42C13F-9321-4B0C-9A33-4AF29E9A7BA8}" presName="node" presStyleLbl="node1" presStyleIdx="1" presStyleCnt="6">
        <dgm:presLayoutVars>
          <dgm:bulletEnabled val="1"/>
        </dgm:presLayoutVars>
      </dgm:prSet>
      <dgm:spPr/>
      <dgm:t>
        <a:bodyPr/>
        <a:lstStyle/>
        <a:p>
          <a:endParaRPr lang="en-US"/>
        </a:p>
      </dgm:t>
    </dgm:pt>
    <dgm:pt modelId="{FE69CAF8-990E-4953-9D8E-F8DF4D0ABF34}" type="pres">
      <dgm:prSet presAssocID="{31FC8BB2-C87E-4217-9CB2-926AA8A6CFB3}" presName="sibTrans" presStyleLbl="sibTrans2D1" presStyleIdx="1" presStyleCnt="5"/>
      <dgm:spPr/>
      <dgm:t>
        <a:bodyPr/>
        <a:lstStyle/>
        <a:p>
          <a:endParaRPr lang="en-US"/>
        </a:p>
      </dgm:t>
    </dgm:pt>
    <dgm:pt modelId="{D0EA3A9A-905C-48BC-BF5F-484EEEDFAEFC}" type="pres">
      <dgm:prSet presAssocID="{31FC8BB2-C87E-4217-9CB2-926AA8A6CFB3}" presName="connectorText" presStyleLbl="sibTrans2D1" presStyleIdx="1" presStyleCnt="5"/>
      <dgm:spPr/>
      <dgm:t>
        <a:bodyPr/>
        <a:lstStyle/>
        <a:p>
          <a:endParaRPr lang="en-US"/>
        </a:p>
      </dgm:t>
    </dgm:pt>
    <dgm:pt modelId="{596981B5-8CF7-43DF-84A8-3F0C1C00D0E2}" type="pres">
      <dgm:prSet presAssocID="{0883EBBD-8A7A-4F41-85E1-415C054BB3D4}" presName="node" presStyleLbl="node1" presStyleIdx="2" presStyleCnt="6">
        <dgm:presLayoutVars>
          <dgm:bulletEnabled val="1"/>
        </dgm:presLayoutVars>
      </dgm:prSet>
      <dgm:spPr/>
      <dgm:t>
        <a:bodyPr/>
        <a:lstStyle/>
        <a:p>
          <a:endParaRPr lang="en-US"/>
        </a:p>
      </dgm:t>
    </dgm:pt>
    <dgm:pt modelId="{CE27AFA7-20F9-4561-87CF-1966D5B956B2}" type="pres">
      <dgm:prSet presAssocID="{DA7C905A-2351-4112-B695-4B3275C561DC}" presName="sibTrans" presStyleLbl="sibTrans2D1" presStyleIdx="2" presStyleCnt="5"/>
      <dgm:spPr/>
      <dgm:t>
        <a:bodyPr/>
        <a:lstStyle/>
        <a:p>
          <a:endParaRPr lang="en-US"/>
        </a:p>
      </dgm:t>
    </dgm:pt>
    <dgm:pt modelId="{C671A5A2-8511-41AD-ADD7-D7458C9431C1}" type="pres">
      <dgm:prSet presAssocID="{DA7C905A-2351-4112-B695-4B3275C561DC}" presName="connectorText" presStyleLbl="sibTrans2D1" presStyleIdx="2" presStyleCnt="5"/>
      <dgm:spPr/>
      <dgm:t>
        <a:bodyPr/>
        <a:lstStyle/>
        <a:p>
          <a:endParaRPr lang="en-US"/>
        </a:p>
      </dgm:t>
    </dgm:pt>
    <dgm:pt modelId="{CC01638D-2BAC-4179-BDA3-E9AF5905240D}" type="pres">
      <dgm:prSet presAssocID="{C7531035-F5BB-4E3D-961F-8CBB73FC5BA5}" presName="node" presStyleLbl="node1" presStyleIdx="3" presStyleCnt="6">
        <dgm:presLayoutVars>
          <dgm:bulletEnabled val="1"/>
        </dgm:presLayoutVars>
      </dgm:prSet>
      <dgm:spPr/>
      <dgm:t>
        <a:bodyPr/>
        <a:lstStyle/>
        <a:p>
          <a:endParaRPr lang="en-US"/>
        </a:p>
      </dgm:t>
    </dgm:pt>
    <dgm:pt modelId="{CBCD81FA-A09F-4D69-B4EA-B06F72EEAC9F}" type="pres">
      <dgm:prSet presAssocID="{8478AF5B-16D2-42B9-B464-DDC9B2193080}" presName="sibTrans" presStyleLbl="sibTrans2D1" presStyleIdx="3" presStyleCnt="5"/>
      <dgm:spPr/>
      <dgm:t>
        <a:bodyPr/>
        <a:lstStyle/>
        <a:p>
          <a:endParaRPr lang="en-US"/>
        </a:p>
      </dgm:t>
    </dgm:pt>
    <dgm:pt modelId="{60DA72C8-70A8-4533-9F5C-F3B791293A6A}" type="pres">
      <dgm:prSet presAssocID="{8478AF5B-16D2-42B9-B464-DDC9B2193080}" presName="connectorText" presStyleLbl="sibTrans2D1" presStyleIdx="3" presStyleCnt="5"/>
      <dgm:spPr/>
      <dgm:t>
        <a:bodyPr/>
        <a:lstStyle/>
        <a:p>
          <a:endParaRPr lang="en-US"/>
        </a:p>
      </dgm:t>
    </dgm:pt>
    <dgm:pt modelId="{9F8CE44F-56B8-4C95-9F8A-A60D2C45F3BA}" type="pres">
      <dgm:prSet presAssocID="{7886473F-F7BA-49D7-BBC5-BE418DA6F22B}" presName="node" presStyleLbl="node1" presStyleIdx="4" presStyleCnt="6">
        <dgm:presLayoutVars>
          <dgm:bulletEnabled val="1"/>
        </dgm:presLayoutVars>
      </dgm:prSet>
      <dgm:spPr/>
      <dgm:t>
        <a:bodyPr/>
        <a:lstStyle/>
        <a:p>
          <a:endParaRPr lang="en-US"/>
        </a:p>
      </dgm:t>
    </dgm:pt>
    <dgm:pt modelId="{5253AC82-6D0B-4F5F-A35A-1060E1538DCF}" type="pres">
      <dgm:prSet presAssocID="{EA4B6F07-0A98-4093-97D6-BE547E6FC346}" presName="sibTrans" presStyleLbl="sibTrans2D1" presStyleIdx="4" presStyleCnt="5"/>
      <dgm:spPr/>
      <dgm:t>
        <a:bodyPr/>
        <a:lstStyle/>
        <a:p>
          <a:endParaRPr lang="en-US"/>
        </a:p>
      </dgm:t>
    </dgm:pt>
    <dgm:pt modelId="{B958177B-85D6-476B-BFA8-AB0BB935136D}" type="pres">
      <dgm:prSet presAssocID="{EA4B6F07-0A98-4093-97D6-BE547E6FC346}" presName="connectorText" presStyleLbl="sibTrans2D1" presStyleIdx="4" presStyleCnt="5"/>
      <dgm:spPr/>
      <dgm:t>
        <a:bodyPr/>
        <a:lstStyle/>
        <a:p>
          <a:endParaRPr lang="en-US"/>
        </a:p>
      </dgm:t>
    </dgm:pt>
    <dgm:pt modelId="{8ABF9CC1-E08D-4A9C-AB32-7EDAD0333337}" type="pres">
      <dgm:prSet presAssocID="{B9EF5AAD-A159-4B6D-B440-6679465D47E2}" presName="node" presStyleLbl="node1" presStyleIdx="5" presStyleCnt="6">
        <dgm:presLayoutVars>
          <dgm:bulletEnabled val="1"/>
        </dgm:presLayoutVars>
      </dgm:prSet>
      <dgm:spPr/>
      <dgm:t>
        <a:bodyPr/>
        <a:lstStyle/>
        <a:p>
          <a:endParaRPr lang="en-US"/>
        </a:p>
      </dgm:t>
    </dgm:pt>
  </dgm:ptLst>
  <dgm:cxnLst>
    <dgm:cxn modelId="{CBC60E84-9EF7-4EA7-AF26-115BA3DB2E22}" type="presOf" srcId="{0883EBBD-8A7A-4F41-85E1-415C054BB3D4}" destId="{596981B5-8CF7-43DF-84A8-3F0C1C00D0E2}" srcOrd="0" destOrd="0" presId="urn:microsoft.com/office/officeart/2005/8/layout/process1"/>
    <dgm:cxn modelId="{35400560-CDAF-40F9-9504-72620819FD31}" type="presOf" srcId="{31FC8BB2-C87E-4217-9CB2-926AA8A6CFB3}" destId="{D0EA3A9A-905C-48BC-BF5F-484EEEDFAEFC}" srcOrd="1" destOrd="0" presId="urn:microsoft.com/office/officeart/2005/8/layout/process1"/>
    <dgm:cxn modelId="{C8ABB5CF-D1F2-4C6B-843E-40CE2800CF38}" type="presOf" srcId="{DA7C905A-2351-4112-B695-4B3275C561DC}" destId="{CE27AFA7-20F9-4561-87CF-1966D5B956B2}" srcOrd="0" destOrd="0" presId="urn:microsoft.com/office/officeart/2005/8/layout/process1"/>
    <dgm:cxn modelId="{7BAB8F21-2B0A-42A4-BD09-1825A06AF4D3}" srcId="{8EACF382-7C8E-42FF-89B4-F826250415EA}" destId="{0883EBBD-8A7A-4F41-85E1-415C054BB3D4}" srcOrd="2" destOrd="0" parTransId="{CC615C5E-392C-463A-9B78-835C61E59387}" sibTransId="{DA7C905A-2351-4112-B695-4B3275C561DC}"/>
    <dgm:cxn modelId="{93BD8661-ED20-4935-ADF7-330FEAAEE1E8}" srcId="{8EACF382-7C8E-42FF-89B4-F826250415EA}" destId="{E1E1F8A2-B2CB-46F6-B56D-266F87717096}" srcOrd="0" destOrd="0" parTransId="{D59DB1EB-B986-430C-BD05-BCCCEAAC9671}" sibTransId="{F8DCF604-A095-4724-90F0-2A400A2FFC6C}"/>
    <dgm:cxn modelId="{2C7F536C-C7D6-4A1B-81A7-086603728F3E}" type="presOf" srcId="{EA4B6F07-0A98-4093-97D6-BE547E6FC346}" destId="{B958177B-85D6-476B-BFA8-AB0BB935136D}" srcOrd="1" destOrd="0" presId="urn:microsoft.com/office/officeart/2005/8/layout/process1"/>
    <dgm:cxn modelId="{C7CEC0DC-F92C-43F5-86FC-CB7BC1B13BDF}" type="presOf" srcId="{8EACF382-7C8E-42FF-89B4-F826250415EA}" destId="{E852B52D-092A-48D5-87F5-46ADCD16D8BE}" srcOrd="0" destOrd="0" presId="urn:microsoft.com/office/officeart/2005/8/layout/process1"/>
    <dgm:cxn modelId="{E52A9889-7FD0-4FAB-AB61-94A61F9C85E2}" type="presOf" srcId="{F8DCF604-A095-4724-90F0-2A400A2FFC6C}" destId="{6E30D03B-9A05-4B7A-BCB8-8D52AFD1514D}" srcOrd="1" destOrd="0" presId="urn:microsoft.com/office/officeart/2005/8/layout/process1"/>
    <dgm:cxn modelId="{0311D48E-3222-42E8-ACF6-C287138E8D90}" type="presOf" srcId="{F8DCF604-A095-4724-90F0-2A400A2FFC6C}" destId="{619D9B19-7688-4928-B4A3-545045CCFF6B}" srcOrd="0" destOrd="0" presId="urn:microsoft.com/office/officeart/2005/8/layout/process1"/>
    <dgm:cxn modelId="{2F979B3B-BF3B-414B-BB99-DBA0E47276BF}" srcId="{8EACF382-7C8E-42FF-89B4-F826250415EA}" destId="{C7531035-F5BB-4E3D-961F-8CBB73FC5BA5}" srcOrd="3" destOrd="0" parTransId="{73B602D5-A55B-41F4-9B15-BE19F7AE6353}" sibTransId="{8478AF5B-16D2-42B9-B464-DDC9B2193080}"/>
    <dgm:cxn modelId="{A1ED8191-BE08-409C-A11B-0DFC7D9C4F3D}" type="presOf" srcId="{8478AF5B-16D2-42B9-B464-DDC9B2193080}" destId="{CBCD81FA-A09F-4D69-B4EA-B06F72EEAC9F}" srcOrd="0" destOrd="0" presId="urn:microsoft.com/office/officeart/2005/8/layout/process1"/>
    <dgm:cxn modelId="{28A8B6CF-6373-412A-A9FA-9EB2E5168CD7}" type="presOf" srcId="{EA4B6F07-0A98-4093-97D6-BE547E6FC346}" destId="{5253AC82-6D0B-4F5F-A35A-1060E1538DCF}" srcOrd="0" destOrd="0" presId="urn:microsoft.com/office/officeart/2005/8/layout/process1"/>
    <dgm:cxn modelId="{501C1829-C620-47CE-92A3-ED3C09299114}" srcId="{8EACF382-7C8E-42FF-89B4-F826250415EA}" destId="{7886473F-F7BA-49D7-BBC5-BE418DA6F22B}" srcOrd="4" destOrd="0" parTransId="{4A101DC2-91F6-4B57-8890-0BB1064A9CDF}" sibTransId="{EA4B6F07-0A98-4093-97D6-BE547E6FC346}"/>
    <dgm:cxn modelId="{6C5D61C5-5AFF-48F4-B0BA-165B3F16D89B}" type="presOf" srcId="{BF42C13F-9321-4B0C-9A33-4AF29E9A7BA8}" destId="{742093B2-7D24-4050-87ED-B763F6120F17}" srcOrd="0" destOrd="0" presId="urn:microsoft.com/office/officeart/2005/8/layout/process1"/>
    <dgm:cxn modelId="{92640FE2-474B-40F3-9ABC-FFD16E412B5E}" type="presOf" srcId="{B9EF5AAD-A159-4B6D-B440-6679465D47E2}" destId="{8ABF9CC1-E08D-4A9C-AB32-7EDAD0333337}" srcOrd="0" destOrd="0" presId="urn:microsoft.com/office/officeart/2005/8/layout/process1"/>
    <dgm:cxn modelId="{6EF6968D-E7F9-4142-A75D-E1DDF5B0689B}" type="presOf" srcId="{7886473F-F7BA-49D7-BBC5-BE418DA6F22B}" destId="{9F8CE44F-56B8-4C95-9F8A-A60D2C45F3BA}" srcOrd="0" destOrd="0" presId="urn:microsoft.com/office/officeart/2005/8/layout/process1"/>
    <dgm:cxn modelId="{0BD09C1E-0B4C-4E7F-B4F9-7BF54E93364C}" srcId="{8EACF382-7C8E-42FF-89B4-F826250415EA}" destId="{BF42C13F-9321-4B0C-9A33-4AF29E9A7BA8}" srcOrd="1" destOrd="0" parTransId="{3A610D06-97FB-4856-80B2-1BDBE4414DE6}" sibTransId="{31FC8BB2-C87E-4217-9CB2-926AA8A6CFB3}"/>
    <dgm:cxn modelId="{855D681D-82CE-456B-8E44-BA51787B5206}" type="presOf" srcId="{8478AF5B-16D2-42B9-B464-DDC9B2193080}" destId="{60DA72C8-70A8-4533-9F5C-F3B791293A6A}" srcOrd="1" destOrd="0" presId="urn:microsoft.com/office/officeart/2005/8/layout/process1"/>
    <dgm:cxn modelId="{54D711B3-7CE7-47E6-92BE-C60F098358D9}" type="presOf" srcId="{31FC8BB2-C87E-4217-9CB2-926AA8A6CFB3}" destId="{FE69CAF8-990E-4953-9D8E-F8DF4D0ABF34}" srcOrd="0" destOrd="0" presId="urn:microsoft.com/office/officeart/2005/8/layout/process1"/>
    <dgm:cxn modelId="{C84A1CEA-E2E2-4D56-8F6F-FF25FD6E853F}" type="presOf" srcId="{DA7C905A-2351-4112-B695-4B3275C561DC}" destId="{C671A5A2-8511-41AD-ADD7-D7458C9431C1}" srcOrd="1" destOrd="0" presId="urn:microsoft.com/office/officeart/2005/8/layout/process1"/>
    <dgm:cxn modelId="{54B0FCD0-E18B-407A-9607-2E66FE96DAC9}" srcId="{8EACF382-7C8E-42FF-89B4-F826250415EA}" destId="{B9EF5AAD-A159-4B6D-B440-6679465D47E2}" srcOrd="5" destOrd="0" parTransId="{94289E3D-E45E-44BC-9041-4372A7DE54B3}" sibTransId="{37F9DC07-1EF1-4987-8A42-D8E8D1BDE15C}"/>
    <dgm:cxn modelId="{05AF7BB8-1091-44A8-9421-4DDCA8C09370}" type="presOf" srcId="{C7531035-F5BB-4E3D-961F-8CBB73FC5BA5}" destId="{CC01638D-2BAC-4179-BDA3-E9AF5905240D}" srcOrd="0" destOrd="0" presId="urn:microsoft.com/office/officeart/2005/8/layout/process1"/>
    <dgm:cxn modelId="{36607F2B-7548-4C0A-A83A-511197CD6090}" type="presOf" srcId="{E1E1F8A2-B2CB-46F6-B56D-266F87717096}" destId="{13A37C71-D666-4EB9-9125-1772C3DD9C33}" srcOrd="0" destOrd="0" presId="urn:microsoft.com/office/officeart/2005/8/layout/process1"/>
    <dgm:cxn modelId="{6D5437E5-1244-4B7F-9E2E-A58B3DA8BD93}" type="presParOf" srcId="{E852B52D-092A-48D5-87F5-46ADCD16D8BE}" destId="{13A37C71-D666-4EB9-9125-1772C3DD9C33}" srcOrd="0" destOrd="0" presId="urn:microsoft.com/office/officeart/2005/8/layout/process1"/>
    <dgm:cxn modelId="{474A33E8-6B05-4947-BF0A-BF1C6FE9B205}" type="presParOf" srcId="{E852B52D-092A-48D5-87F5-46ADCD16D8BE}" destId="{619D9B19-7688-4928-B4A3-545045CCFF6B}" srcOrd="1" destOrd="0" presId="urn:microsoft.com/office/officeart/2005/8/layout/process1"/>
    <dgm:cxn modelId="{9EAE2EF3-CD24-4810-8D7F-8354A89E80DB}" type="presParOf" srcId="{619D9B19-7688-4928-B4A3-545045CCFF6B}" destId="{6E30D03B-9A05-4B7A-BCB8-8D52AFD1514D}" srcOrd="0" destOrd="0" presId="urn:microsoft.com/office/officeart/2005/8/layout/process1"/>
    <dgm:cxn modelId="{A108F9A4-E0B7-4D47-BB53-1CEE4AE20B6E}" type="presParOf" srcId="{E852B52D-092A-48D5-87F5-46ADCD16D8BE}" destId="{742093B2-7D24-4050-87ED-B763F6120F17}" srcOrd="2" destOrd="0" presId="urn:microsoft.com/office/officeart/2005/8/layout/process1"/>
    <dgm:cxn modelId="{3A1D8254-FF56-45D0-B9E1-D009B570B59B}" type="presParOf" srcId="{E852B52D-092A-48D5-87F5-46ADCD16D8BE}" destId="{FE69CAF8-990E-4953-9D8E-F8DF4D0ABF34}" srcOrd="3" destOrd="0" presId="urn:microsoft.com/office/officeart/2005/8/layout/process1"/>
    <dgm:cxn modelId="{A4DD0728-3ABE-465B-BC01-CB8B40705D28}" type="presParOf" srcId="{FE69CAF8-990E-4953-9D8E-F8DF4D0ABF34}" destId="{D0EA3A9A-905C-48BC-BF5F-484EEEDFAEFC}" srcOrd="0" destOrd="0" presId="urn:microsoft.com/office/officeart/2005/8/layout/process1"/>
    <dgm:cxn modelId="{23B06F69-CEF4-44A5-8335-8D6F11E6ADDF}" type="presParOf" srcId="{E852B52D-092A-48D5-87F5-46ADCD16D8BE}" destId="{596981B5-8CF7-43DF-84A8-3F0C1C00D0E2}" srcOrd="4" destOrd="0" presId="urn:microsoft.com/office/officeart/2005/8/layout/process1"/>
    <dgm:cxn modelId="{4B86B42A-4610-4121-B252-F4FDDB4C3613}" type="presParOf" srcId="{E852B52D-092A-48D5-87F5-46ADCD16D8BE}" destId="{CE27AFA7-20F9-4561-87CF-1966D5B956B2}" srcOrd="5" destOrd="0" presId="urn:microsoft.com/office/officeart/2005/8/layout/process1"/>
    <dgm:cxn modelId="{477C798D-94AB-4146-BA79-1E342E6A00B6}" type="presParOf" srcId="{CE27AFA7-20F9-4561-87CF-1966D5B956B2}" destId="{C671A5A2-8511-41AD-ADD7-D7458C9431C1}" srcOrd="0" destOrd="0" presId="urn:microsoft.com/office/officeart/2005/8/layout/process1"/>
    <dgm:cxn modelId="{A10B7A87-E38E-417F-8275-9D2F2F133344}" type="presParOf" srcId="{E852B52D-092A-48D5-87F5-46ADCD16D8BE}" destId="{CC01638D-2BAC-4179-BDA3-E9AF5905240D}" srcOrd="6" destOrd="0" presId="urn:microsoft.com/office/officeart/2005/8/layout/process1"/>
    <dgm:cxn modelId="{1A475E15-285C-46F5-91BE-E0C4473EAC73}" type="presParOf" srcId="{E852B52D-092A-48D5-87F5-46ADCD16D8BE}" destId="{CBCD81FA-A09F-4D69-B4EA-B06F72EEAC9F}" srcOrd="7" destOrd="0" presId="urn:microsoft.com/office/officeart/2005/8/layout/process1"/>
    <dgm:cxn modelId="{E6B9970D-F74F-44C4-972A-DF56871CA45F}" type="presParOf" srcId="{CBCD81FA-A09F-4D69-B4EA-B06F72EEAC9F}" destId="{60DA72C8-70A8-4533-9F5C-F3B791293A6A}" srcOrd="0" destOrd="0" presId="urn:microsoft.com/office/officeart/2005/8/layout/process1"/>
    <dgm:cxn modelId="{1F47F45F-143E-455E-8AC5-0B4DEC50620E}" type="presParOf" srcId="{E852B52D-092A-48D5-87F5-46ADCD16D8BE}" destId="{9F8CE44F-56B8-4C95-9F8A-A60D2C45F3BA}" srcOrd="8" destOrd="0" presId="urn:microsoft.com/office/officeart/2005/8/layout/process1"/>
    <dgm:cxn modelId="{7EBEBA02-E342-404B-956D-C17668A27C6A}" type="presParOf" srcId="{E852B52D-092A-48D5-87F5-46ADCD16D8BE}" destId="{5253AC82-6D0B-4F5F-A35A-1060E1538DCF}" srcOrd="9" destOrd="0" presId="urn:microsoft.com/office/officeart/2005/8/layout/process1"/>
    <dgm:cxn modelId="{BA67835D-38B8-4897-A269-9C1A27915184}" type="presParOf" srcId="{5253AC82-6D0B-4F5F-A35A-1060E1538DCF}" destId="{B958177B-85D6-476B-BFA8-AB0BB935136D}" srcOrd="0" destOrd="0" presId="urn:microsoft.com/office/officeart/2005/8/layout/process1"/>
    <dgm:cxn modelId="{5F5A8AC6-EAA4-43CC-AF44-B48C1B704900}" type="presParOf" srcId="{E852B52D-092A-48D5-87F5-46ADCD16D8BE}" destId="{8ABF9CC1-E08D-4A9C-AB32-7EDAD0333337}"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37C71-D666-4EB9-9125-1772C3DD9C33}">
      <dsp:nvSpPr>
        <dsp:cNvPr id="0" name=""/>
        <dsp:cNvSpPr/>
      </dsp:nvSpPr>
      <dsp:spPr>
        <a:xfrm>
          <a:off x="0" y="2230192"/>
          <a:ext cx="1455998" cy="87359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Scoping interviews</a:t>
          </a:r>
          <a:endParaRPr lang="en-US" sz="2000" kern="1200" dirty="0"/>
        </a:p>
      </dsp:txBody>
      <dsp:txXfrm>
        <a:off x="25587" y="2255779"/>
        <a:ext cx="1404824" cy="822425"/>
      </dsp:txXfrm>
    </dsp:sp>
    <dsp:sp modelId="{619D9B19-7688-4928-B4A3-545045CCFF6B}">
      <dsp:nvSpPr>
        <dsp:cNvPr id="0" name=""/>
        <dsp:cNvSpPr/>
      </dsp:nvSpPr>
      <dsp:spPr>
        <a:xfrm>
          <a:off x="1601598" y="2486448"/>
          <a:ext cx="308671" cy="361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601598" y="2558665"/>
        <a:ext cx="216070" cy="216653"/>
      </dsp:txXfrm>
    </dsp:sp>
    <dsp:sp modelId="{742093B2-7D24-4050-87ED-B763F6120F17}">
      <dsp:nvSpPr>
        <dsp:cNvPr id="0" name=""/>
        <dsp:cNvSpPr/>
      </dsp:nvSpPr>
      <dsp:spPr>
        <a:xfrm>
          <a:off x="2038398" y="2230192"/>
          <a:ext cx="1455998" cy="87359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Stakeholder mapping</a:t>
          </a:r>
          <a:endParaRPr lang="en-US" sz="2000" kern="1200" dirty="0"/>
        </a:p>
      </dsp:txBody>
      <dsp:txXfrm>
        <a:off x="2063985" y="2255779"/>
        <a:ext cx="1404824" cy="822425"/>
      </dsp:txXfrm>
    </dsp:sp>
    <dsp:sp modelId="{FE69CAF8-990E-4953-9D8E-F8DF4D0ABF34}">
      <dsp:nvSpPr>
        <dsp:cNvPr id="0" name=""/>
        <dsp:cNvSpPr/>
      </dsp:nvSpPr>
      <dsp:spPr>
        <a:xfrm>
          <a:off x="3639996" y="2486448"/>
          <a:ext cx="308671" cy="361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639996" y="2558665"/>
        <a:ext cx="216070" cy="216653"/>
      </dsp:txXfrm>
    </dsp:sp>
    <dsp:sp modelId="{596981B5-8CF7-43DF-84A8-3F0C1C00D0E2}">
      <dsp:nvSpPr>
        <dsp:cNvPr id="0" name=""/>
        <dsp:cNvSpPr/>
      </dsp:nvSpPr>
      <dsp:spPr>
        <a:xfrm>
          <a:off x="4076796" y="2230192"/>
          <a:ext cx="1455998" cy="873599"/>
        </a:xfrm>
        <a:prstGeom prst="roundRect">
          <a:avLst>
            <a:gd name="adj" fmla="val 10000"/>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Primary interviews</a:t>
          </a:r>
          <a:endParaRPr lang="en-US" sz="2000" kern="1200" dirty="0"/>
        </a:p>
      </dsp:txBody>
      <dsp:txXfrm>
        <a:off x="4102383" y="2255779"/>
        <a:ext cx="1404824" cy="822425"/>
      </dsp:txXfrm>
    </dsp:sp>
    <dsp:sp modelId="{CE27AFA7-20F9-4561-87CF-1966D5B956B2}">
      <dsp:nvSpPr>
        <dsp:cNvPr id="0" name=""/>
        <dsp:cNvSpPr/>
      </dsp:nvSpPr>
      <dsp:spPr>
        <a:xfrm>
          <a:off x="5678395" y="2486448"/>
          <a:ext cx="308671" cy="361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5678395" y="2558665"/>
        <a:ext cx="216070" cy="216653"/>
      </dsp:txXfrm>
    </dsp:sp>
    <dsp:sp modelId="{CC01638D-2BAC-4179-BDA3-E9AF5905240D}">
      <dsp:nvSpPr>
        <dsp:cNvPr id="0" name=""/>
        <dsp:cNvSpPr/>
      </dsp:nvSpPr>
      <dsp:spPr>
        <a:xfrm>
          <a:off x="6115194" y="2230192"/>
          <a:ext cx="1455998" cy="873599"/>
        </a:xfrm>
        <a:prstGeom prst="roundRect">
          <a:avLst>
            <a:gd name="adj" fmla="val 10000"/>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Practitioner workshop</a:t>
          </a:r>
          <a:endParaRPr lang="en-US" sz="2000" kern="1200" dirty="0"/>
        </a:p>
      </dsp:txBody>
      <dsp:txXfrm>
        <a:off x="6140781" y="2255779"/>
        <a:ext cx="1404824" cy="822425"/>
      </dsp:txXfrm>
    </dsp:sp>
    <dsp:sp modelId="{CBCD81FA-A09F-4D69-B4EA-B06F72EEAC9F}">
      <dsp:nvSpPr>
        <dsp:cNvPr id="0" name=""/>
        <dsp:cNvSpPr/>
      </dsp:nvSpPr>
      <dsp:spPr>
        <a:xfrm>
          <a:off x="7716793" y="2486448"/>
          <a:ext cx="308671" cy="361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7716793" y="2558665"/>
        <a:ext cx="216070" cy="216653"/>
      </dsp:txXfrm>
    </dsp:sp>
    <dsp:sp modelId="{9F8CE44F-56B8-4C95-9F8A-A60D2C45F3BA}">
      <dsp:nvSpPr>
        <dsp:cNvPr id="0" name=""/>
        <dsp:cNvSpPr/>
      </dsp:nvSpPr>
      <dsp:spPr>
        <a:xfrm>
          <a:off x="8153593" y="2230192"/>
          <a:ext cx="1455998" cy="873599"/>
        </a:xfrm>
        <a:prstGeom prst="roundRect">
          <a:avLst>
            <a:gd name="adj" fmla="val 10000"/>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Academic workshop</a:t>
          </a:r>
          <a:endParaRPr lang="en-US" sz="2000" kern="1200" dirty="0"/>
        </a:p>
      </dsp:txBody>
      <dsp:txXfrm>
        <a:off x="8179180" y="2255779"/>
        <a:ext cx="1404824" cy="822425"/>
      </dsp:txXfrm>
    </dsp:sp>
    <dsp:sp modelId="{5253AC82-6D0B-4F5F-A35A-1060E1538DCF}">
      <dsp:nvSpPr>
        <dsp:cNvPr id="0" name=""/>
        <dsp:cNvSpPr/>
      </dsp:nvSpPr>
      <dsp:spPr>
        <a:xfrm>
          <a:off x="9755191" y="2486448"/>
          <a:ext cx="308671" cy="3610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9755191" y="2558665"/>
        <a:ext cx="216070" cy="216653"/>
      </dsp:txXfrm>
    </dsp:sp>
    <dsp:sp modelId="{8ABF9CC1-E08D-4A9C-AB32-7EDAD0333337}">
      <dsp:nvSpPr>
        <dsp:cNvPr id="0" name=""/>
        <dsp:cNvSpPr/>
      </dsp:nvSpPr>
      <dsp:spPr>
        <a:xfrm>
          <a:off x="10191991" y="2230192"/>
          <a:ext cx="1455998" cy="873599"/>
        </a:xfrm>
        <a:prstGeom prst="roundRect">
          <a:avLst>
            <a:gd name="adj" fmla="val 10000"/>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Assessment guidelines</a:t>
          </a:r>
          <a:endParaRPr lang="en-US" sz="2000" kern="1200" dirty="0"/>
        </a:p>
      </dsp:txBody>
      <dsp:txXfrm>
        <a:off x="10217578" y="2255779"/>
        <a:ext cx="1404824" cy="8224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DE2D6-A821-42DE-974F-D0D73D6F5A5B}" type="datetimeFigureOut">
              <a:rPr lang="en-GB" smtClean="0"/>
              <a:t>25/10/2019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BBDD5E-8382-4969-8782-0D0BF071E643}" type="slidenum">
              <a:rPr lang="en-GB" smtClean="0"/>
              <a:t>‹#›</a:t>
            </a:fld>
            <a:endParaRPr lang="en-GB"/>
          </a:p>
        </p:txBody>
      </p:sp>
    </p:spTree>
    <p:extLst>
      <p:ext uri="{BB962C8B-B14F-4D97-AF65-F5344CB8AC3E}">
        <p14:creationId xmlns:p14="http://schemas.microsoft.com/office/powerpoint/2010/main" val="652168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ink.springer.com/article/10.1007/s11625-019-00715-7"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science.sciencemag.org/content/359/6373/270.full"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6ezO4RdFwg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accent6">
                    <a:lumMod val="50000"/>
                  </a:schemeClr>
                </a:solidFill>
                <a:hlinkClick r:id="rId3"/>
              </a:rPr>
              <a:t>https://link.springer.com/article/10.1007/s11625-019-00715-7</a:t>
            </a:r>
            <a:endParaRPr lang="en-GB" sz="1200" dirty="0" smtClean="0">
              <a:solidFill>
                <a:schemeClr val="accent6">
                  <a:lumMod val="50000"/>
                </a:schemeClr>
              </a:solidFill>
            </a:endParaRPr>
          </a:p>
          <a:p>
            <a:endParaRPr lang="en-GB" dirty="0" smtClean="0"/>
          </a:p>
          <a:p>
            <a:endParaRPr lang="en-GB" sz="1200" i="1" dirty="0" smtClean="0">
              <a:solidFill>
                <a:schemeClr val="accent6">
                  <a:lumMod val="50000"/>
                </a:schemeClr>
              </a:solidFill>
            </a:endParaRPr>
          </a:p>
          <a:p>
            <a:r>
              <a:rPr lang="en-GB" sz="1200" dirty="0" smtClean="0">
                <a:solidFill>
                  <a:schemeClr val="accent6">
                    <a:lumMod val="50000"/>
                  </a:schemeClr>
                </a:solidFill>
                <a:hlinkClick r:id="rId4"/>
              </a:rPr>
              <a:t>https://science.sciencemag.org/content/359/6373/270.full</a:t>
            </a:r>
            <a:endParaRPr lang="en-GB" sz="1200" dirty="0" smtClean="0">
              <a:solidFill>
                <a:schemeClr val="accent6">
                  <a:lumMod val="50000"/>
                </a:schemeClr>
              </a:solidFill>
            </a:endParaRPr>
          </a:p>
          <a:p>
            <a:endParaRPr lang="en-GB" dirty="0"/>
          </a:p>
        </p:txBody>
      </p:sp>
      <p:sp>
        <p:nvSpPr>
          <p:cNvPr id="4" name="Slide Number Placeholder 3"/>
          <p:cNvSpPr>
            <a:spLocks noGrp="1"/>
          </p:cNvSpPr>
          <p:nvPr>
            <p:ph type="sldNum" sz="quarter" idx="10"/>
          </p:nvPr>
        </p:nvSpPr>
        <p:spPr/>
        <p:txBody>
          <a:bodyPr/>
          <a:lstStyle/>
          <a:p>
            <a:fld id="{3FBBDD5E-8382-4969-8782-0D0BF071E643}" type="slidenum">
              <a:rPr lang="en-GB" smtClean="0"/>
              <a:t>3</a:t>
            </a:fld>
            <a:endParaRPr lang="en-GB"/>
          </a:p>
        </p:txBody>
      </p:sp>
    </p:spTree>
    <p:extLst>
      <p:ext uri="{BB962C8B-B14F-4D97-AF65-F5344CB8AC3E}">
        <p14:creationId xmlns:p14="http://schemas.microsoft.com/office/powerpoint/2010/main" val="163239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Email from Richard:</a:t>
            </a:r>
          </a:p>
          <a:p>
            <a:endParaRPr lang="en-GB" dirty="0" smtClean="0"/>
          </a:p>
          <a:p>
            <a:r>
              <a:rPr lang="en-GB" sz="1200" kern="1200" dirty="0" smtClean="0">
                <a:solidFill>
                  <a:schemeClr val="tx1"/>
                </a:solidFill>
                <a:effectLst/>
                <a:latin typeface="+mn-lt"/>
                <a:ea typeface="+mn-ea"/>
                <a:cs typeface="+mn-cs"/>
              </a:rPr>
              <a:t>It was a really great day at Black Patch on the 1</a:t>
            </a:r>
            <a:r>
              <a:rPr lang="en-GB" sz="1200" kern="1200" baseline="30000" dirty="0" smtClean="0">
                <a:solidFill>
                  <a:schemeClr val="tx1"/>
                </a:solidFill>
                <a:effectLst/>
                <a:latin typeface="+mn-lt"/>
                <a:ea typeface="+mn-ea"/>
                <a:cs typeface="+mn-cs"/>
              </a:rPr>
              <a:t>st</a:t>
            </a:r>
            <a:r>
              <a:rPr lang="en-GB" sz="1200" kern="1200" dirty="0" smtClean="0">
                <a:solidFill>
                  <a:schemeClr val="tx1"/>
                </a:solidFill>
                <a:effectLst/>
                <a:latin typeface="+mn-lt"/>
                <a:ea typeface="+mn-ea"/>
                <a:cs typeface="+mn-cs"/>
              </a:rPr>
              <a:t>. There’s a lot more to the site than first meets the eye and it could be a really excellent case study. I think there’s a lot more I need to do to prepare myself to understand the site before the next visit – I need most especially to get a clearer handle on both the gypsy history and the more recent traveller activity there, and to try and consult with colleagues who have expertise in that area to that end.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 also learned (by a process of wild coincidence of someone sharing something on </a:t>
            </a:r>
            <a:r>
              <a:rPr lang="en-GB" sz="1200" kern="1200" dirty="0" err="1" smtClean="0">
                <a:solidFill>
                  <a:schemeClr val="tx1"/>
                </a:solidFill>
                <a:effectLst/>
                <a:latin typeface="+mn-lt"/>
                <a:ea typeface="+mn-ea"/>
                <a:cs typeface="+mn-cs"/>
              </a:rPr>
              <a:t>facebook</a:t>
            </a:r>
            <a:r>
              <a:rPr lang="en-GB" sz="1200" kern="1200" dirty="0" smtClean="0">
                <a:solidFill>
                  <a:schemeClr val="tx1"/>
                </a:solidFill>
                <a:effectLst/>
                <a:latin typeface="+mn-lt"/>
                <a:ea typeface="+mn-ea"/>
                <a:cs typeface="+mn-cs"/>
              </a:rPr>
              <a:t> about the Soho Foundry only days after I had returned home) that the historic landscape of the area is of far more significance than I had imagined, as a key site in the development of the industrial revolution (basically a </a:t>
            </a:r>
            <a:r>
              <a:rPr lang="en-GB" sz="1200" kern="1200" dirty="0" err="1" smtClean="0">
                <a:solidFill>
                  <a:schemeClr val="tx1"/>
                </a:solidFill>
                <a:effectLst/>
                <a:latin typeface="+mn-lt"/>
                <a:ea typeface="+mn-ea"/>
                <a:cs typeface="+mn-cs"/>
              </a:rPr>
              <a:t>Fordist</a:t>
            </a:r>
            <a:r>
              <a:rPr lang="en-GB" sz="1200" kern="1200" dirty="0" smtClean="0">
                <a:solidFill>
                  <a:schemeClr val="tx1"/>
                </a:solidFill>
                <a:effectLst/>
                <a:latin typeface="+mn-lt"/>
                <a:ea typeface="+mn-ea"/>
                <a:cs typeface="+mn-cs"/>
              </a:rPr>
              <a:t> factory a century before Ford) and as a kind of manifestation and showpiece of Birmingham enlightenment thought. It was closely associated with the Lunar Society, a highly influential late 18</a:t>
            </a:r>
            <a:r>
              <a:rPr lang="en-GB" sz="1200" kern="1200" baseline="30000" dirty="0" smtClean="0">
                <a:solidFill>
                  <a:schemeClr val="tx1"/>
                </a:solidFill>
                <a:effectLst/>
                <a:latin typeface="+mn-lt"/>
                <a:ea typeface="+mn-ea"/>
                <a:cs typeface="+mn-cs"/>
              </a:rPr>
              <a:t>th</a:t>
            </a:r>
            <a:r>
              <a:rPr lang="en-GB" sz="1200" kern="1200" dirty="0" smtClean="0">
                <a:solidFill>
                  <a:schemeClr val="tx1"/>
                </a:solidFill>
                <a:effectLst/>
                <a:latin typeface="+mn-lt"/>
                <a:ea typeface="+mn-ea"/>
                <a:cs typeface="+mn-cs"/>
              </a:rPr>
              <a:t> century intellectual network. What we’re working on, then, is literally the furnace waste of the enlightenment. Well, maybe not quite so literally, but you get my point… there’s a very interesting narrative that leads us up to this moment in time.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And I shared with Jeremy this song written when there was a threat of building on the park itself: </a:t>
            </a:r>
            <a:r>
              <a:rPr lang="en-GB" sz="1200" u="sng" kern="1200" dirty="0" smtClean="0">
                <a:solidFill>
                  <a:schemeClr val="tx1"/>
                </a:solidFill>
                <a:effectLst/>
                <a:latin typeface="+mn-lt"/>
                <a:ea typeface="+mn-ea"/>
                <a:cs typeface="+mn-cs"/>
                <a:hlinkClick r:id="rId3"/>
              </a:rPr>
              <a:t>https://www.youtube.com/watch?v=6ezO4RdFwgg</a:t>
            </a:r>
            <a:endParaRPr lang="en-GB" sz="1200" kern="1200" dirty="0" smtClean="0">
              <a:solidFill>
                <a:schemeClr val="tx1"/>
              </a:solidFill>
              <a:effectLst/>
              <a:latin typeface="+mn-lt"/>
              <a:ea typeface="+mn-ea"/>
              <a:cs typeface="+mn-cs"/>
            </a:endParaRP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Demographic statistics</a:t>
            </a:r>
          </a:p>
        </p:txBody>
      </p:sp>
      <p:sp>
        <p:nvSpPr>
          <p:cNvPr id="4" name="Slide Number Placeholder 3"/>
          <p:cNvSpPr>
            <a:spLocks noGrp="1"/>
          </p:cNvSpPr>
          <p:nvPr>
            <p:ph type="sldNum" sz="quarter" idx="10"/>
          </p:nvPr>
        </p:nvSpPr>
        <p:spPr/>
        <p:txBody>
          <a:bodyPr/>
          <a:lstStyle/>
          <a:p>
            <a:fld id="{3FBBDD5E-8382-4969-8782-0D0BF071E643}" type="slidenum">
              <a:rPr lang="en-GB" smtClean="0"/>
              <a:t>5</a:t>
            </a:fld>
            <a:endParaRPr lang="en-GB"/>
          </a:p>
        </p:txBody>
      </p:sp>
    </p:spTree>
    <p:extLst>
      <p:ext uri="{BB962C8B-B14F-4D97-AF65-F5344CB8AC3E}">
        <p14:creationId xmlns:p14="http://schemas.microsoft.com/office/powerpoint/2010/main" val="3481171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&gt;&gt; Give provide timeline of chronological overview</a:t>
            </a:r>
          </a:p>
          <a:p>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Development of the Black Patch area in Smethwick is an exciting opportunity for both universities to engage directly with the planning process to help shape tangible outcomes that benefit the local community and environment. With strong community support for the Interim Planning Statement garnered in the Summer of 2018, the proposed accompanying research alongside the development process is timely. </a:t>
            </a:r>
            <a:endParaRPr lang="en-GB"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Insights gained from this research will benefit other Midlands jurisdictions as well. Birmingham City Council has example recently adopted a new ‘Green Living Spaces Plan’, which adopts insights from the UK’s National Ecosystem Assessment. It has also been identified as a member of a global network of ‘</a:t>
            </a:r>
            <a:r>
              <a:rPr lang="en-GB" sz="1200" kern="1200" dirty="0" err="1" smtClean="0">
                <a:solidFill>
                  <a:schemeClr val="tx1"/>
                </a:solidFill>
                <a:effectLst/>
                <a:latin typeface="+mn-lt"/>
                <a:ea typeface="+mn-ea"/>
                <a:cs typeface="+mn-cs"/>
              </a:rPr>
              <a:t>biophilic</a:t>
            </a:r>
            <a:r>
              <a:rPr lang="en-GB" sz="1200" kern="1200" dirty="0" smtClean="0">
                <a:solidFill>
                  <a:schemeClr val="tx1"/>
                </a:solidFill>
                <a:effectLst/>
                <a:latin typeface="+mn-lt"/>
                <a:ea typeface="+mn-ea"/>
                <a:cs typeface="+mn-cs"/>
              </a:rPr>
              <a:t> cities’. </a:t>
            </a:r>
            <a:endParaRPr lang="en-GB" dirty="0"/>
          </a:p>
        </p:txBody>
      </p:sp>
      <p:sp>
        <p:nvSpPr>
          <p:cNvPr id="4" name="Slide Number Placeholder 3"/>
          <p:cNvSpPr>
            <a:spLocks noGrp="1"/>
          </p:cNvSpPr>
          <p:nvPr>
            <p:ph type="sldNum" sz="quarter" idx="10"/>
          </p:nvPr>
        </p:nvSpPr>
        <p:spPr/>
        <p:txBody>
          <a:bodyPr/>
          <a:lstStyle/>
          <a:p>
            <a:fld id="{3FBBDD5E-8382-4969-8782-0D0BF071E643}" type="slidenum">
              <a:rPr lang="en-GB" smtClean="0"/>
              <a:t>8</a:t>
            </a:fld>
            <a:endParaRPr lang="en-GB"/>
          </a:p>
        </p:txBody>
      </p:sp>
    </p:spTree>
    <p:extLst>
      <p:ext uri="{BB962C8B-B14F-4D97-AF65-F5344CB8AC3E}">
        <p14:creationId xmlns:p14="http://schemas.microsoft.com/office/powerpoint/2010/main" val="37292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smtClean="0"/>
              <a:t>Stakeholder mapping</a:t>
            </a:r>
          </a:p>
          <a:p>
            <a:pPr marL="285750" indent="-285750">
              <a:buFont typeface="Arial" panose="020B0604020202020204" pitchFamily="34" charset="0"/>
              <a:buChar char="•"/>
            </a:pPr>
            <a:r>
              <a:rPr lang="en-GB" dirty="0" smtClean="0"/>
              <a:t>‘Walking methodology’ for qualitative interviews</a:t>
            </a:r>
          </a:p>
          <a:p>
            <a:pPr marL="285750" indent="-285750">
              <a:buFont typeface="Arial" panose="020B0604020202020204" pitchFamily="34" charset="0"/>
              <a:buChar char="•"/>
            </a:pPr>
            <a:r>
              <a:rPr lang="en-GB" dirty="0" smtClean="0"/>
              <a:t>Develop ‘assessment framework’ for planners</a:t>
            </a:r>
          </a:p>
          <a:p>
            <a:endParaRPr lang="en-GB" dirty="0"/>
          </a:p>
        </p:txBody>
      </p:sp>
      <p:sp>
        <p:nvSpPr>
          <p:cNvPr id="4" name="Slide Number Placeholder 3"/>
          <p:cNvSpPr>
            <a:spLocks noGrp="1"/>
          </p:cNvSpPr>
          <p:nvPr>
            <p:ph type="sldNum" sz="quarter" idx="10"/>
          </p:nvPr>
        </p:nvSpPr>
        <p:spPr/>
        <p:txBody>
          <a:bodyPr/>
          <a:lstStyle/>
          <a:p>
            <a:fld id="{3FBBDD5E-8382-4969-8782-0D0BF071E643}" type="slidenum">
              <a:rPr lang="en-GB" smtClean="0"/>
              <a:t>10</a:t>
            </a:fld>
            <a:endParaRPr lang="en-GB"/>
          </a:p>
        </p:txBody>
      </p:sp>
    </p:spTree>
    <p:extLst>
      <p:ext uri="{BB962C8B-B14F-4D97-AF65-F5344CB8AC3E}">
        <p14:creationId xmlns:p14="http://schemas.microsoft.com/office/powerpoint/2010/main" val="2402301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pPr marL="285750" indent="-285750">
              <a:buFont typeface="Arial" panose="020B0604020202020204" pitchFamily="34" charset="0"/>
              <a:buChar char="•"/>
            </a:pPr>
            <a:r>
              <a:rPr lang="en-GB" dirty="0" smtClean="0"/>
              <a:t>Transience and place… Traveller communities, immigrant communities, group identity &amp; difference…</a:t>
            </a:r>
          </a:p>
          <a:p>
            <a:endParaRPr lang="en-GB" dirty="0"/>
          </a:p>
        </p:txBody>
      </p:sp>
      <p:sp>
        <p:nvSpPr>
          <p:cNvPr id="4" name="Slide Number Placeholder 3"/>
          <p:cNvSpPr>
            <a:spLocks noGrp="1"/>
          </p:cNvSpPr>
          <p:nvPr>
            <p:ph type="sldNum" sz="quarter" idx="10"/>
          </p:nvPr>
        </p:nvSpPr>
        <p:spPr/>
        <p:txBody>
          <a:bodyPr/>
          <a:lstStyle/>
          <a:p>
            <a:fld id="{3FBBDD5E-8382-4969-8782-0D0BF071E643}" type="slidenum">
              <a:rPr lang="en-GB" smtClean="0"/>
              <a:t>12</a:t>
            </a:fld>
            <a:endParaRPr lang="en-GB"/>
          </a:p>
        </p:txBody>
      </p:sp>
    </p:spTree>
    <p:extLst>
      <p:ext uri="{BB962C8B-B14F-4D97-AF65-F5344CB8AC3E}">
        <p14:creationId xmlns:p14="http://schemas.microsoft.com/office/powerpoint/2010/main" val="335981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10/25/2019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10/25/2019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10/25/2019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10/25/2019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10/25/2019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10/25/2019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10/25/2019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10/25/2019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10/25/2019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10/25/2019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10/25/2019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10/25/2019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ives@nottingham.ac.uk"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mailto:chris.ives@nottingham.ac.uk"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250" y="0"/>
            <a:ext cx="12192000" cy="6332561"/>
          </a:xfrm>
          <a:prstGeom prst="rect">
            <a:avLst/>
          </a:prstGeom>
        </p:spPr>
      </p:pic>
      <p:sp>
        <p:nvSpPr>
          <p:cNvPr id="2" name="Title 1"/>
          <p:cNvSpPr>
            <a:spLocks noGrp="1"/>
          </p:cNvSpPr>
          <p:nvPr>
            <p:ph type="ctrTitle"/>
          </p:nvPr>
        </p:nvSpPr>
        <p:spPr>
          <a:xfrm>
            <a:off x="0" y="0"/>
            <a:ext cx="12225251" cy="858151"/>
          </a:xfrm>
          <a:solidFill>
            <a:schemeClr val="bg1">
              <a:alpha val="58000"/>
            </a:schemeClr>
          </a:solidFill>
        </p:spPr>
        <p:txBody>
          <a:bodyPr>
            <a:noAutofit/>
          </a:bodyPr>
          <a:lstStyle/>
          <a:p>
            <a:pPr algn="ctr"/>
            <a:r>
              <a:rPr lang="en-GB" sz="5400" b="1" dirty="0">
                <a:solidFill>
                  <a:schemeClr val="tx1"/>
                </a:solidFill>
              </a:rPr>
              <a:t>‘Spiritual place-making’ in urban landscapes</a:t>
            </a:r>
          </a:p>
        </p:txBody>
      </p:sp>
      <p:sp>
        <p:nvSpPr>
          <p:cNvPr id="3" name="Subtitle 2"/>
          <p:cNvSpPr>
            <a:spLocks noGrp="1"/>
          </p:cNvSpPr>
          <p:nvPr>
            <p:ph type="subTitle" idx="1"/>
          </p:nvPr>
        </p:nvSpPr>
        <p:spPr>
          <a:xfrm>
            <a:off x="434715" y="4533390"/>
            <a:ext cx="11437495" cy="1800323"/>
          </a:xfrm>
          <a:solidFill>
            <a:schemeClr val="bg1">
              <a:lumMod val="95000"/>
              <a:alpha val="89000"/>
            </a:schemeClr>
          </a:solidFill>
        </p:spPr>
        <p:txBody>
          <a:bodyPr>
            <a:normAutofit fontScale="92500"/>
          </a:bodyPr>
          <a:lstStyle/>
          <a:p>
            <a:r>
              <a:rPr lang="en-GB" sz="2800" cap="none" dirty="0" smtClean="0"/>
              <a:t>Christopher D. Ives</a:t>
            </a:r>
            <a:r>
              <a:rPr lang="en-GB" sz="2800" cap="none" baseline="30000" dirty="0" smtClean="0"/>
              <a:t>1</a:t>
            </a:r>
            <a:r>
              <a:rPr lang="en-GB" sz="2800" cap="none" dirty="0" smtClean="0"/>
              <a:t>, Jeremy Kidwell</a:t>
            </a:r>
            <a:r>
              <a:rPr lang="en-GB" sz="2800" cap="none" baseline="30000" dirty="0" smtClean="0"/>
              <a:t>2</a:t>
            </a:r>
            <a:r>
              <a:rPr lang="en-GB" sz="2800" cap="none" dirty="0" smtClean="0"/>
              <a:t>, Nicole Porter</a:t>
            </a:r>
            <a:r>
              <a:rPr lang="en-GB" sz="2800" cap="none" baseline="30000" dirty="0" smtClean="0"/>
              <a:t>3</a:t>
            </a:r>
            <a:r>
              <a:rPr lang="en-GB" sz="2800" cap="none" dirty="0" smtClean="0"/>
              <a:t> &amp; Richard Irvine</a:t>
            </a:r>
            <a:r>
              <a:rPr lang="en-GB" sz="2800" cap="none" baseline="30000" dirty="0" smtClean="0"/>
              <a:t>4</a:t>
            </a:r>
          </a:p>
          <a:p>
            <a:pPr>
              <a:spcBef>
                <a:spcPts val="600"/>
              </a:spcBef>
            </a:pPr>
            <a:r>
              <a:rPr lang="en-GB" sz="2000" cap="none" baseline="30000" dirty="0" smtClean="0"/>
              <a:t>1</a:t>
            </a:r>
            <a:r>
              <a:rPr lang="en-GB" sz="2000" cap="none" dirty="0" smtClean="0"/>
              <a:t>School of Geography, University of Nottingham. </a:t>
            </a:r>
            <a:r>
              <a:rPr lang="en-GB" sz="2000" cap="none" dirty="0" smtClean="0">
                <a:hlinkClick r:id="rId3"/>
              </a:rPr>
              <a:t>chris.ives@nottingham.ac.uk</a:t>
            </a:r>
            <a:endParaRPr lang="en-GB" sz="2000" cap="none" dirty="0" smtClean="0"/>
          </a:p>
          <a:p>
            <a:pPr>
              <a:spcBef>
                <a:spcPts val="0"/>
              </a:spcBef>
            </a:pPr>
            <a:r>
              <a:rPr lang="en-GB" sz="2000" cap="none" baseline="30000" dirty="0" smtClean="0"/>
              <a:t>2</a:t>
            </a:r>
            <a:r>
              <a:rPr lang="en-GB" sz="2000" cap="none" dirty="0" smtClean="0"/>
              <a:t>Department of Theology &amp; Religion, University of Birmingham</a:t>
            </a:r>
          </a:p>
          <a:p>
            <a:pPr>
              <a:spcBef>
                <a:spcPts val="0"/>
              </a:spcBef>
            </a:pPr>
            <a:r>
              <a:rPr lang="en-GB" sz="2000" cap="none" baseline="30000" dirty="0" smtClean="0"/>
              <a:t>3</a:t>
            </a:r>
            <a:r>
              <a:rPr lang="en-GB" sz="2000" cap="none" dirty="0" smtClean="0"/>
              <a:t>Department </a:t>
            </a:r>
            <a:r>
              <a:rPr lang="en-GB" sz="2000" cap="none" dirty="0"/>
              <a:t>of </a:t>
            </a:r>
            <a:r>
              <a:rPr lang="en-GB" sz="2000" cap="none" dirty="0" smtClean="0"/>
              <a:t>Architecture and Built Environment, </a:t>
            </a:r>
            <a:r>
              <a:rPr lang="en-GB" sz="2000" cap="none" dirty="0"/>
              <a:t>University of </a:t>
            </a:r>
            <a:r>
              <a:rPr lang="en-GB" sz="2000" cap="none" dirty="0" smtClean="0"/>
              <a:t>Nottingham</a:t>
            </a:r>
          </a:p>
          <a:p>
            <a:pPr>
              <a:spcBef>
                <a:spcPts val="0"/>
              </a:spcBef>
            </a:pPr>
            <a:r>
              <a:rPr lang="en-GB" sz="2000" cap="none" baseline="30000" dirty="0" smtClean="0"/>
              <a:t>4</a:t>
            </a:r>
            <a:r>
              <a:rPr lang="en-GB" sz="2000" cap="none" dirty="0" smtClean="0"/>
              <a:t>Department </a:t>
            </a:r>
            <a:r>
              <a:rPr lang="en-GB" sz="2000" cap="none" dirty="0"/>
              <a:t>of </a:t>
            </a:r>
            <a:r>
              <a:rPr lang="en-GB" sz="2000" cap="none" dirty="0" smtClean="0"/>
              <a:t>Social Anthropology, University of St Andrews</a:t>
            </a:r>
            <a:endParaRPr lang="en-GB" sz="2000" cap="none" dirty="0"/>
          </a:p>
          <a:p>
            <a:pPr>
              <a:spcBef>
                <a:spcPts val="0"/>
              </a:spcBef>
            </a:pPr>
            <a:endParaRPr lang="en-GB" sz="2000" cap="none" dirty="0"/>
          </a:p>
        </p:txBody>
      </p:sp>
    </p:spTree>
    <p:extLst>
      <p:ext uri="{BB962C8B-B14F-4D97-AF65-F5344CB8AC3E}">
        <p14:creationId xmlns:p14="http://schemas.microsoft.com/office/powerpoint/2010/main" val="2561156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4936" y="195309"/>
            <a:ext cx="10058400" cy="66316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4400" dirty="0" smtClean="0"/>
              <a:t>Research Design</a:t>
            </a:r>
            <a:endParaRPr lang="en-GB" dirty="0"/>
          </a:p>
        </p:txBody>
      </p:sp>
      <p:sp>
        <p:nvSpPr>
          <p:cNvPr id="3" name="TextBox 2"/>
          <p:cNvSpPr txBox="1"/>
          <p:nvPr/>
        </p:nvSpPr>
        <p:spPr>
          <a:xfrm>
            <a:off x="1298280" y="1137684"/>
            <a:ext cx="9356651" cy="954107"/>
          </a:xfrm>
          <a:prstGeom prst="rect">
            <a:avLst/>
          </a:prstGeom>
          <a:noFill/>
        </p:spPr>
        <p:txBody>
          <a:bodyPr wrap="square" rtlCol="0">
            <a:spAutoFit/>
          </a:bodyPr>
          <a:lstStyle/>
          <a:p>
            <a:r>
              <a:rPr lang="en-GB" sz="2800" dirty="0" smtClean="0"/>
              <a:t>Diverse, interdisciplinary research team (geography, ethics, architecture, anthropology).</a:t>
            </a:r>
            <a:endParaRPr lang="en-GB" sz="2400" dirty="0" smtClean="0"/>
          </a:p>
        </p:txBody>
      </p:sp>
      <p:graphicFrame>
        <p:nvGraphicFramePr>
          <p:cNvPr id="4" name="Diagram 3"/>
          <p:cNvGraphicFramePr/>
          <p:nvPr>
            <p:extLst>
              <p:ext uri="{D42A27DB-BD31-4B8C-83A1-F6EECF244321}">
                <p14:modId xmlns:p14="http://schemas.microsoft.com/office/powerpoint/2010/main" val="2471313439"/>
              </p:ext>
            </p:extLst>
          </p:nvPr>
        </p:nvGraphicFramePr>
        <p:xfrm>
          <a:off x="310201" y="1137684"/>
          <a:ext cx="11647990" cy="5333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10228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4936" y="195309"/>
            <a:ext cx="10058400" cy="66316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4400" dirty="0" smtClean="0"/>
              <a:t>Preliminary findings</a:t>
            </a:r>
            <a:endParaRPr lang="en-GB" dirty="0"/>
          </a:p>
        </p:txBody>
      </p:sp>
      <p:sp>
        <p:nvSpPr>
          <p:cNvPr id="3" name="TextBox 2"/>
          <p:cNvSpPr txBox="1"/>
          <p:nvPr/>
        </p:nvSpPr>
        <p:spPr>
          <a:xfrm>
            <a:off x="1315165" y="1493431"/>
            <a:ext cx="9817941" cy="3631763"/>
          </a:xfrm>
          <a:prstGeom prst="rect">
            <a:avLst/>
          </a:prstGeom>
          <a:noFill/>
        </p:spPr>
        <p:txBody>
          <a:bodyPr wrap="square" rtlCol="0">
            <a:spAutoFit/>
          </a:bodyPr>
          <a:lstStyle/>
          <a:p>
            <a:r>
              <a:rPr lang="en-GB" sz="3200" b="1" dirty="0" smtClean="0"/>
              <a:t>Themes</a:t>
            </a:r>
          </a:p>
          <a:p>
            <a:endParaRPr lang="en-GB" b="1" dirty="0" smtClean="0"/>
          </a:p>
          <a:p>
            <a:pPr marL="285750" indent="-285750">
              <a:spcAft>
                <a:spcPts val="1200"/>
              </a:spcAft>
              <a:buFont typeface="Arial" panose="020B0604020202020204" pitchFamily="34" charset="0"/>
              <a:buChar char="•"/>
            </a:pPr>
            <a:r>
              <a:rPr lang="en-GB" sz="2000" i="1" dirty="0"/>
              <a:t>“It’s a very spiritual place </a:t>
            </a:r>
            <a:r>
              <a:rPr lang="en-GB" sz="2000" i="1" dirty="0" smtClean="0"/>
              <a:t>[Black Patch Park</a:t>
            </a:r>
            <a:r>
              <a:rPr lang="en-GB" sz="2000" i="1" dirty="0"/>
              <a:t>], but it is contested”</a:t>
            </a:r>
          </a:p>
          <a:p>
            <a:pPr marL="285750" indent="-285750">
              <a:spcAft>
                <a:spcPts val="1200"/>
              </a:spcAft>
              <a:buFont typeface="Arial" panose="020B0604020202020204" pitchFamily="34" charset="0"/>
              <a:buChar char="•"/>
            </a:pPr>
            <a:r>
              <a:rPr lang="en-GB" sz="2000" dirty="0" smtClean="0"/>
              <a:t>Spirituality is present, but not always formalised. Spiritual pluralism within groups (e.g. Friends of Black Patch Park)</a:t>
            </a:r>
          </a:p>
          <a:p>
            <a:pPr marL="285750" indent="-285750">
              <a:spcAft>
                <a:spcPts val="1200"/>
              </a:spcAft>
              <a:buFont typeface="Arial" panose="020B0604020202020204" pitchFamily="34" charset="0"/>
              <a:buChar char="•"/>
            </a:pPr>
            <a:r>
              <a:rPr lang="en-GB" sz="2000" dirty="0" smtClean="0"/>
              <a:t>Natural features are identified as carrying spiritual significance (e.g. creeks).</a:t>
            </a:r>
          </a:p>
          <a:p>
            <a:pPr marL="285750" indent="-285750">
              <a:spcAft>
                <a:spcPts val="1200"/>
              </a:spcAft>
              <a:buFont typeface="Arial" panose="020B0604020202020204" pitchFamily="34" charset="0"/>
              <a:buChar char="•"/>
            </a:pPr>
            <a:r>
              <a:rPr lang="en-GB" sz="2000" dirty="0" smtClean="0"/>
              <a:t>Some tension between planners and community members in how readily spiritual dimensions of this place are discussed.</a:t>
            </a:r>
          </a:p>
          <a:p>
            <a:pPr marL="285750" indent="-285750">
              <a:spcAft>
                <a:spcPts val="1200"/>
              </a:spcAft>
              <a:buFont typeface="Arial" panose="020B0604020202020204" pitchFamily="34" charset="0"/>
              <a:buChar char="•"/>
            </a:pPr>
            <a:r>
              <a:rPr lang="en-GB" sz="2000" dirty="0" smtClean="0"/>
              <a:t>Combination of care &amp; neglect.</a:t>
            </a:r>
            <a:endParaRPr lang="en-GB" sz="2000" dirty="0"/>
          </a:p>
        </p:txBody>
      </p:sp>
    </p:spTree>
    <p:extLst>
      <p:ext uri="{BB962C8B-B14F-4D97-AF65-F5344CB8AC3E}">
        <p14:creationId xmlns:p14="http://schemas.microsoft.com/office/powerpoint/2010/main" val="779982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4425" y="1504950"/>
            <a:ext cx="10067925" cy="3323987"/>
          </a:xfrm>
          <a:prstGeom prst="rect">
            <a:avLst/>
          </a:prstGeom>
          <a:noFill/>
        </p:spPr>
        <p:txBody>
          <a:bodyPr wrap="square" rtlCol="0">
            <a:spAutoFit/>
          </a:bodyPr>
          <a:lstStyle/>
          <a:p>
            <a:endParaRPr lang="en-GB" dirty="0"/>
          </a:p>
          <a:p>
            <a:pPr marL="285750" indent="-285750">
              <a:buFont typeface="Arial" panose="020B0604020202020204" pitchFamily="34" charset="0"/>
              <a:buChar char="•"/>
            </a:pPr>
            <a:r>
              <a:rPr lang="en-GB" sz="2400" dirty="0" smtClean="0"/>
              <a:t>(without priming by researchers) do respondents consider the park to have ‘spiritual’ value(s)?</a:t>
            </a:r>
          </a:p>
          <a:p>
            <a:endParaRPr lang="en-GB" sz="2400" dirty="0" smtClean="0"/>
          </a:p>
          <a:p>
            <a:pPr marL="285750" indent="-285750">
              <a:buFont typeface="Arial" panose="020B0604020202020204" pitchFamily="34" charset="0"/>
              <a:buChar char="•"/>
            </a:pPr>
            <a:r>
              <a:rPr lang="en-GB" sz="2400" dirty="0" smtClean="0"/>
              <a:t>Are there barriers to spirituality that need to be overcome in formal planning contexts?</a:t>
            </a:r>
          </a:p>
          <a:p>
            <a:endParaRPr lang="en-GB" sz="2400" dirty="0" smtClean="0"/>
          </a:p>
          <a:p>
            <a:pPr marL="285750" indent="-285750">
              <a:buFont typeface="Arial" panose="020B0604020202020204" pitchFamily="34" charset="0"/>
              <a:buChar char="•"/>
            </a:pPr>
            <a:r>
              <a:rPr lang="en-GB" sz="2400" dirty="0" smtClean="0"/>
              <a:t>Degrees of comfort in articulating spirituality. What </a:t>
            </a:r>
            <a:r>
              <a:rPr lang="en-GB" sz="2400" i="1" dirty="0" smtClean="0"/>
              <a:t>fora </a:t>
            </a:r>
            <a:r>
              <a:rPr lang="en-GB" sz="2400" dirty="0" smtClean="0"/>
              <a:t>can provide space for this?</a:t>
            </a:r>
          </a:p>
        </p:txBody>
      </p:sp>
      <p:sp>
        <p:nvSpPr>
          <p:cNvPr id="3" name="Title 1"/>
          <p:cNvSpPr txBox="1">
            <a:spLocks/>
          </p:cNvSpPr>
          <p:nvPr/>
        </p:nvSpPr>
        <p:spPr>
          <a:xfrm>
            <a:off x="1194936" y="195309"/>
            <a:ext cx="10058400" cy="66316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4400" dirty="0" smtClean="0"/>
              <a:t>Emerging Questions</a:t>
            </a:r>
            <a:endParaRPr lang="en-GB" dirty="0"/>
          </a:p>
        </p:txBody>
      </p:sp>
    </p:spTree>
    <p:extLst>
      <p:ext uri="{BB962C8B-B14F-4D97-AF65-F5344CB8AC3E}">
        <p14:creationId xmlns:p14="http://schemas.microsoft.com/office/powerpoint/2010/main" val="1745207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4936" y="966834"/>
            <a:ext cx="10058400" cy="66316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4400" dirty="0" smtClean="0"/>
              <a:t>Thank you</a:t>
            </a:r>
            <a:endParaRPr lang="en-GB" dirty="0"/>
          </a:p>
        </p:txBody>
      </p:sp>
      <p:sp>
        <p:nvSpPr>
          <p:cNvPr id="3" name="TextBox 2"/>
          <p:cNvSpPr txBox="1"/>
          <p:nvPr/>
        </p:nvSpPr>
        <p:spPr>
          <a:xfrm>
            <a:off x="1534713" y="3055651"/>
            <a:ext cx="8839200" cy="1384995"/>
          </a:xfrm>
          <a:prstGeom prst="rect">
            <a:avLst/>
          </a:prstGeom>
          <a:noFill/>
        </p:spPr>
        <p:txBody>
          <a:bodyPr wrap="square" rtlCol="0">
            <a:spAutoFit/>
          </a:bodyPr>
          <a:lstStyle/>
          <a:p>
            <a:pPr algn="ctr"/>
            <a:r>
              <a:rPr lang="en-GB" sz="2800" dirty="0"/>
              <a:t>Email: </a:t>
            </a:r>
            <a:r>
              <a:rPr lang="en-GB" sz="2800" dirty="0" smtClean="0">
                <a:hlinkClick r:id="rId2"/>
              </a:rPr>
              <a:t>chris.ives@nottingham.ac.uk</a:t>
            </a:r>
            <a:endParaRPr lang="en-GB" sz="2800" dirty="0" smtClean="0"/>
          </a:p>
          <a:p>
            <a:endParaRPr lang="en-GB" sz="2800" dirty="0"/>
          </a:p>
          <a:p>
            <a:pPr algn="ctr"/>
            <a:r>
              <a:rPr lang="en-GB" sz="2800" dirty="0" smtClean="0"/>
              <a:t>Twitter: @</a:t>
            </a:r>
            <a:r>
              <a:rPr lang="en-GB" sz="2800" dirty="0" err="1" smtClean="0"/>
              <a:t>DrChrisIves</a:t>
            </a:r>
            <a:endParaRPr lang="en-GB" sz="2800" dirty="0"/>
          </a:p>
        </p:txBody>
      </p:sp>
    </p:spTree>
    <p:extLst>
      <p:ext uri="{BB962C8B-B14F-4D97-AF65-F5344CB8AC3E}">
        <p14:creationId xmlns:p14="http://schemas.microsoft.com/office/powerpoint/2010/main" val="28332632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4439" y="1248891"/>
            <a:ext cx="10103371" cy="2554545"/>
          </a:xfrm>
          <a:prstGeom prst="rect">
            <a:avLst/>
          </a:prstGeom>
          <a:noFill/>
        </p:spPr>
        <p:txBody>
          <a:bodyPr wrap="square" rtlCol="0">
            <a:spAutoFit/>
          </a:bodyPr>
          <a:lstStyle/>
          <a:p>
            <a:r>
              <a:rPr lang="en-GB" sz="2000" b="1" dirty="0" smtClean="0"/>
              <a:t>IPBES Summary Report (May 2019):</a:t>
            </a:r>
          </a:p>
          <a:p>
            <a:endParaRPr lang="en-GB" sz="2000" dirty="0"/>
          </a:p>
          <a:p>
            <a:r>
              <a:rPr lang="en-GB" sz="2000" i="1" dirty="0" smtClean="0"/>
              <a:t>“Nature </a:t>
            </a:r>
            <a:r>
              <a:rPr lang="en-GB" sz="2000" i="1" dirty="0"/>
              <a:t>underpins quality of life by providing basic life support for humanity (regulating), as well as material goods (material) and spiritual inspiration (non-material) (well established) {2.3.1, 2.3.2</a:t>
            </a:r>
            <a:r>
              <a:rPr lang="en-GB" sz="2000" i="1" dirty="0" smtClean="0"/>
              <a:t>}.”</a:t>
            </a:r>
          </a:p>
          <a:p>
            <a:endParaRPr lang="en-GB" sz="2000" b="1" dirty="0" smtClean="0"/>
          </a:p>
          <a:p>
            <a:pPr marL="285750" indent="-285750">
              <a:buFont typeface="Arial" panose="020B0604020202020204" pitchFamily="34" charset="0"/>
              <a:buChar char="•"/>
            </a:pPr>
            <a:r>
              <a:rPr lang="en-GB" sz="2000" b="1" dirty="0" smtClean="0"/>
              <a:t>The concept of ‘Spiritual inspiration’ is not unpacked further.</a:t>
            </a:r>
          </a:p>
          <a:p>
            <a:pPr marL="285750" indent="-285750">
              <a:buFont typeface="Arial" panose="020B0604020202020204" pitchFamily="34" charset="0"/>
              <a:buChar char="•"/>
            </a:pPr>
            <a:r>
              <a:rPr lang="en-GB" sz="2000" b="1" dirty="0" smtClean="0"/>
              <a:t>“Religion” received no mention.</a:t>
            </a:r>
            <a:endParaRPr lang="en-GB" sz="2000" dirty="0"/>
          </a:p>
        </p:txBody>
      </p:sp>
      <p:sp>
        <p:nvSpPr>
          <p:cNvPr id="4" name="Title 1"/>
          <p:cNvSpPr txBox="1">
            <a:spLocks/>
          </p:cNvSpPr>
          <p:nvPr/>
        </p:nvSpPr>
        <p:spPr>
          <a:xfrm>
            <a:off x="1194936" y="195309"/>
            <a:ext cx="10058400" cy="66316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4400" dirty="0" smtClean="0"/>
              <a:t>Spiritual values have received little attention</a:t>
            </a:r>
            <a:endParaRPr lang="en-GB" dirty="0"/>
          </a:p>
        </p:txBody>
      </p:sp>
      <p:sp>
        <p:nvSpPr>
          <p:cNvPr id="2" name="TextBox 1"/>
          <p:cNvSpPr txBox="1"/>
          <p:nvPr/>
        </p:nvSpPr>
        <p:spPr>
          <a:xfrm>
            <a:off x="854439" y="4314981"/>
            <a:ext cx="10208302" cy="984885"/>
          </a:xfrm>
          <a:prstGeom prst="rect">
            <a:avLst/>
          </a:prstGeom>
          <a:noFill/>
        </p:spPr>
        <p:txBody>
          <a:bodyPr wrap="square" rtlCol="0">
            <a:spAutoFit/>
          </a:bodyPr>
          <a:lstStyle/>
          <a:p>
            <a:r>
              <a:rPr lang="en-GB" sz="2000" dirty="0"/>
              <a:t>Scholars have </a:t>
            </a:r>
            <a:r>
              <a:rPr lang="en-GB" sz="2000" dirty="0" smtClean="0"/>
              <a:t>recently </a:t>
            </a:r>
            <a:r>
              <a:rPr lang="en-GB" sz="2000" dirty="0"/>
              <a:t>called for greater research into </a:t>
            </a:r>
            <a:r>
              <a:rPr lang="en-GB" sz="2000" b="1" dirty="0"/>
              <a:t>“human perception, values, and cultural traditions affecting the supply and demand of Ecosystem Services” </a:t>
            </a:r>
            <a:endParaRPr lang="en-GB" sz="2000" b="1" dirty="0" smtClean="0"/>
          </a:p>
          <a:p>
            <a:r>
              <a:rPr lang="en-GB" dirty="0" smtClean="0"/>
              <a:t>(</a:t>
            </a:r>
            <a:r>
              <a:rPr lang="en-GB" dirty="0" err="1"/>
              <a:t>McPhearson</a:t>
            </a:r>
            <a:r>
              <a:rPr lang="en-GB" dirty="0"/>
              <a:t> et al. 2015 </a:t>
            </a:r>
            <a:r>
              <a:rPr lang="en-GB" i="1" dirty="0"/>
              <a:t>Ecosystem Services, </a:t>
            </a:r>
            <a:r>
              <a:rPr lang="en-GB" dirty="0"/>
              <a:t>12:152-156). </a:t>
            </a:r>
          </a:p>
        </p:txBody>
      </p:sp>
    </p:spTree>
    <p:extLst>
      <p:ext uri="{BB962C8B-B14F-4D97-AF65-F5344CB8AC3E}">
        <p14:creationId xmlns:p14="http://schemas.microsoft.com/office/powerpoint/2010/main" val="352113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4936" y="195309"/>
            <a:ext cx="10058400" cy="66316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4400" dirty="0" smtClean="0"/>
              <a:t>Existing conceptual frameworks</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9658" y="1409700"/>
            <a:ext cx="5905892" cy="4284926"/>
          </a:xfrm>
          <a:prstGeom prst="rect">
            <a:avLst/>
          </a:prstGeom>
        </p:spPr>
      </p:pic>
      <p:pic>
        <p:nvPicPr>
          <p:cNvPr id="1026" name="Picture 2" descr="https://media.springernature.com/original/springer-static/image/art%3A10.1007%2Fs11625-019-00715-7/MediaObjects/11625_2019_715_Fig2_HTML.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610586" y="1409700"/>
            <a:ext cx="5165488" cy="43084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27371" y="6405503"/>
            <a:ext cx="5050465" cy="338554"/>
          </a:xfrm>
          <a:prstGeom prst="rect">
            <a:avLst/>
          </a:prstGeom>
          <a:noFill/>
        </p:spPr>
        <p:txBody>
          <a:bodyPr wrap="square" rtlCol="0">
            <a:spAutoFit/>
          </a:bodyPr>
          <a:lstStyle/>
          <a:p>
            <a:r>
              <a:rPr lang="en-GB" sz="1600" dirty="0" smtClean="0">
                <a:solidFill>
                  <a:schemeClr val="accent6">
                    <a:lumMod val="50000"/>
                  </a:schemeClr>
                </a:solidFill>
              </a:rPr>
              <a:t>Diaz et al. (2018) </a:t>
            </a:r>
            <a:r>
              <a:rPr lang="en-GB" sz="1600" i="1" dirty="0" smtClean="0">
                <a:solidFill>
                  <a:schemeClr val="accent6">
                    <a:lumMod val="50000"/>
                  </a:schemeClr>
                </a:solidFill>
              </a:rPr>
              <a:t>Science</a:t>
            </a:r>
            <a:endParaRPr lang="en-GB" sz="1600" dirty="0">
              <a:solidFill>
                <a:schemeClr val="accent6">
                  <a:lumMod val="50000"/>
                </a:schemeClr>
              </a:solidFill>
            </a:endParaRPr>
          </a:p>
        </p:txBody>
      </p:sp>
      <p:sp>
        <p:nvSpPr>
          <p:cNvPr id="9" name="TextBox 8"/>
          <p:cNvSpPr txBox="1"/>
          <p:nvPr/>
        </p:nvSpPr>
        <p:spPr>
          <a:xfrm>
            <a:off x="7321816" y="6405503"/>
            <a:ext cx="5050465" cy="338554"/>
          </a:xfrm>
          <a:prstGeom prst="rect">
            <a:avLst/>
          </a:prstGeom>
          <a:noFill/>
        </p:spPr>
        <p:txBody>
          <a:bodyPr wrap="square" rtlCol="0">
            <a:spAutoFit/>
          </a:bodyPr>
          <a:lstStyle/>
          <a:p>
            <a:r>
              <a:rPr lang="en-GB" sz="1600" dirty="0" smtClean="0">
                <a:solidFill>
                  <a:schemeClr val="accent6">
                    <a:lumMod val="50000"/>
                  </a:schemeClr>
                </a:solidFill>
              </a:rPr>
              <a:t>O’Connor &amp; Kenter (2019) </a:t>
            </a:r>
            <a:r>
              <a:rPr lang="en-GB" sz="1600" i="1" dirty="0" smtClean="0">
                <a:solidFill>
                  <a:schemeClr val="accent6">
                    <a:lumMod val="50000"/>
                  </a:schemeClr>
                </a:solidFill>
              </a:rPr>
              <a:t>Sustainability Science</a:t>
            </a:r>
          </a:p>
        </p:txBody>
      </p:sp>
      <p:sp>
        <p:nvSpPr>
          <p:cNvPr id="3" name="TextBox 2"/>
          <p:cNvSpPr txBox="1"/>
          <p:nvPr/>
        </p:nvSpPr>
        <p:spPr>
          <a:xfrm>
            <a:off x="470778" y="949419"/>
            <a:ext cx="4070742" cy="369332"/>
          </a:xfrm>
          <a:prstGeom prst="rect">
            <a:avLst/>
          </a:prstGeom>
          <a:noFill/>
        </p:spPr>
        <p:txBody>
          <a:bodyPr wrap="square" rtlCol="0">
            <a:spAutoFit/>
          </a:bodyPr>
          <a:lstStyle/>
          <a:p>
            <a:r>
              <a:rPr lang="en-GB" dirty="0" smtClean="0"/>
              <a:t>Nature’s Contributions to People (IPBES)</a:t>
            </a:r>
            <a:endParaRPr lang="en-GB" dirty="0"/>
          </a:p>
        </p:txBody>
      </p:sp>
      <p:sp>
        <p:nvSpPr>
          <p:cNvPr id="8" name="TextBox 7"/>
          <p:cNvSpPr txBox="1"/>
          <p:nvPr/>
        </p:nvSpPr>
        <p:spPr>
          <a:xfrm>
            <a:off x="7023978" y="949419"/>
            <a:ext cx="4070742" cy="369332"/>
          </a:xfrm>
          <a:prstGeom prst="rect">
            <a:avLst/>
          </a:prstGeom>
          <a:noFill/>
        </p:spPr>
        <p:txBody>
          <a:bodyPr wrap="square" rtlCol="0">
            <a:spAutoFit/>
          </a:bodyPr>
          <a:lstStyle/>
          <a:p>
            <a:pPr algn="ctr"/>
            <a:r>
              <a:rPr lang="en-GB" dirty="0" smtClean="0"/>
              <a:t>Life Framework of Values</a:t>
            </a:r>
            <a:endParaRPr lang="en-GB" dirty="0"/>
          </a:p>
        </p:txBody>
      </p:sp>
    </p:spTree>
    <p:extLst>
      <p:ext uri="{BB962C8B-B14F-4D97-AF65-F5344CB8AC3E}">
        <p14:creationId xmlns:p14="http://schemas.microsoft.com/office/powerpoint/2010/main" val="412389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4935" y="379995"/>
            <a:ext cx="10058400" cy="66316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4400" dirty="0" smtClean="0"/>
              <a:t>Research questions</a:t>
            </a:r>
            <a:endParaRPr lang="en-GB" dirty="0"/>
          </a:p>
        </p:txBody>
      </p:sp>
      <p:sp>
        <p:nvSpPr>
          <p:cNvPr id="3" name="TextBox 2"/>
          <p:cNvSpPr txBox="1"/>
          <p:nvPr/>
        </p:nvSpPr>
        <p:spPr>
          <a:xfrm>
            <a:off x="998233" y="1518911"/>
            <a:ext cx="10451805" cy="2308324"/>
          </a:xfrm>
          <a:prstGeom prst="rect">
            <a:avLst/>
          </a:prstGeom>
          <a:noFill/>
        </p:spPr>
        <p:txBody>
          <a:bodyPr wrap="square" rtlCol="0">
            <a:spAutoFit/>
          </a:bodyPr>
          <a:lstStyle/>
          <a:p>
            <a:pPr marL="342900" indent="-342900">
              <a:buAutoNum type="arabicPeriod"/>
            </a:pPr>
            <a:r>
              <a:rPr lang="en-GB" sz="2400" dirty="0" smtClean="0"/>
              <a:t>How are </a:t>
            </a:r>
            <a:r>
              <a:rPr lang="en-GB" sz="2400" dirty="0"/>
              <a:t>cultural, spiritual, aesthetic, or religious </a:t>
            </a:r>
            <a:r>
              <a:rPr lang="en-GB" sz="2400" dirty="0" smtClean="0"/>
              <a:t>values </a:t>
            </a:r>
            <a:r>
              <a:rPr lang="en-GB" sz="2400" i="1" dirty="0" smtClean="0"/>
              <a:t>perceived</a:t>
            </a:r>
            <a:r>
              <a:rPr lang="en-GB" sz="2400" dirty="0" smtClean="0"/>
              <a:t>, </a:t>
            </a:r>
            <a:r>
              <a:rPr lang="en-GB" sz="2400" i="1" dirty="0" smtClean="0"/>
              <a:t>conceptualised, </a:t>
            </a:r>
            <a:r>
              <a:rPr lang="en-GB" sz="2400" dirty="0" smtClean="0"/>
              <a:t>or </a:t>
            </a:r>
            <a:r>
              <a:rPr lang="en-GB" sz="2400" i="1" dirty="0" smtClean="0"/>
              <a:t>understood</a:t>
            </a:r>
            <a:r>
              <a:rPr lang="en-GB" sz="2400" dirty="0" smtClean="0"/>
              <a:t> in everyday urban environments?</a:t>
            </a:r>
          </a:p>
          <a:p>
            <a:pPr marL="342900" indent="-342900">
              <a:buAutoNum type="arabicPeriod"/>
            </a:pPr>
            <a:r>
              <a:rPr lang="en-GB" sz="2400" dirty="0" smtClean="0"/>
              <a:t>What landscape features or socio-cultural influences shape the perception and expression of such values?</a:t>
            </a:r>
          </a:p>
          <a:p>
            <a:pPr marL="342900" indent="-342900">
              <a:buAutoNum type="arabicPeriod"/>
            </a:pPr>
            <a:r>
              <a:rPr lang="en-GB" sz="2400" dirty="0" smtClean="0"/>
              <a:t>How can cultural, spiritual, aesthetic or religious values be categorised or operationalised for landscape decision-making?</a:t>
            </a:r>
            <a:endParaRPr lang="en-GB" sz="2400" dirty="0"/>
          </a:p>
        </p:txBody>
      </p:sp>
      <p:sp>
        <p:nvSpPr>
          <p:cNvPr id="4" name="TextBox 3"/>
          <p:cNvSpPr txBox="1"/>
          <p:nvPr/>
        </p:nvSpPr>
        <p:spPr>
          <a:xfrm>
            <a:off x="801531" y="4778743"/>
            <a:ext cx="10451805" cy="523220"/>
          </a:xfrm>
          <a:prstGeom prst="rect">
            <a:avLst/>
          </a:prstGeom>
          <a:noFill/>
        </p:spPr>
        <p:txBody>
          <a:bodyPr wrap="square" rtlCol="0">
            <a:spAutoFit/>
          </a:bodyPr>
          <a:lstStyle/>
          <a:p>
            <a:pPr algn="ctr"/>
            <a:r>
              <a:rPr lang="en-GB" sz="2800" dirty="0" smtClean="0"/>
              <a:t>There is a need for more empirically-grounded research.</a:t>
            </a:r>
            <a:endParaRPr lang="en-GB" sz="2800" dirty="0"/>
          </a:p>
        </p:txBody>
      </p:sp>
    </p:spTree>
    <p:extLst>
      <p:ext uri="{BB962C8B-B14F-4D97-AF65-F5344CB8AC3E}">
        <p14:creationId xmlns:p14="http://schemas.microsoft.com/office/powerpoint/2010/main" val="372509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4936" y="195309"/>
            <a:ext cx="10058400" cy="66316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3600" dirty="0" smtClean="0"/>
              <a:t>Case Study: Black Patch Park, Smethwick</a:t>
            </a:r>
            <a:endParaRPr lang="en-GB" sz="4000"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6925" y="5980228"/>
            <a:ext cx="2425949" cy="348210"/>
          </a:xfrm>
          <a:prstGeom prst="rect">
            <a:avLst/>
          </a:prstGeom>
        </p:spPr>
      </p:pic>
      <p:sp>
        <p:nvSpPr>
          <p:cNvPr id="7" name="Oval 6"/>
          <p:cNvSpPr/>
          <p:nvPr/>
        </p:nvSpPr>
        <p:spPr>
          <a:xfrm>
            <a:off x="5371647" y="2495550"/>
            <a:ext cx="1704975" cy="16383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4"/>
          <p:cNvGrpSpPr>
            <a:grpSpLocks noChangeAspect="1"/>
          </p:cNvGrpSpPr>
          <p:nvPr/>
        </p:nvGrpSpPr>
        <p:grpSpPr bwMode="auto">
          <a:xfrm>
            <a:off x="0" y="693333"/>
            <a:ext cx="8691562" cy="5461000"/>
            <a:chOff x="1183" y="431"/>
            <a:chExt cx="5475" cy="3440"/>
          </a:xfrm>
        </p:grpSpPr>
        <p:pic>
          <p:nvPicPr>
            <p:cNvPr id="1029"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83" y="431"/>
              <a:ext cx="5480" cy="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3"/>
            <p:cNvSpPr>
              <a:spLocks noChangeAspect="1" noChangeArrowheads="1" noTextEdit="1"/>
            </p:cNvSpPr>
            <p:nvPr/>
          </p:nvSpPr>
          <p:spPr bwMode="auto">
            <a:xfrm>
              <a:off x="1183" y="431"/>
              <a:ext cx="5475" cy="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0" name="TextBox 9"/>
          <p:cNvSpPr txBox="1"/>
          <p:nvPr/>
        </p:nvSpPr>
        <p:spPr>
          <a:xfrm>
            <a:off x="8691562" y="894798"/>
            <a:ext cx="3346713" cy="5016758"/>
          </a:xfrm>
          <a:prstGeom prst="rect">
            <a:avLst/>
          </a:prstGeom>
          <a:noFill/>
        </p:spPr>
        <p:txBody>
          <a:bodyPr wrap="square" rtlCol="0">
            <a:spAutoFit/>
          </a:bodyPr>
          <a:lstStyle/>
          <a:p>
            <a:r>
              <a:rPr lang="en-GB" sz="2000" b="1" dirty="0" smtClean="0"/>
              <a:t>Geography</a:t>
            </a:r>
          </a:p>
          <a:p>
            <a:pPr marL="285750" indent="-285750">
              <a:buFont typeface="Arial" panose="020B0604020202020204" pitchFamily="34" charset="0"/>
              <a:buChar char="•"/>
            </a:pPr>
            <a:r>
              <a:rPr lang="en-GB" sz="2000" dirty="0" smtClean="0"/>
              <a:t>Point of ecological confluence: meeting of watercourses</a:t>
            </a:r>
          </a:p>
          <a:p>
            <a:pPr marL="285750" indent="-285750">
              <a:buFont typeface="Arial" panose="020B0604020202020204" pitchFamily="34" charset="0"/>
              <a:buChar char="•"/>
            </a:pPr>
            <a:r>
              <a:rPr lang="en-GB" sz="2000" dirty="0" smtClean="0"/>
              <a:t>‘in-between’ place socially and administratively.</a:t>
            </a:r>
          </a:p>
          <a:p>
            <a:pPr marL="285750" indent="-285750">
              <a:buFont typeface="Arial" panose="020B0604020202020204" pitchFamily="34" charset="0"/>
              <a:buChar char="•"/>
            </a:pPr>
            <a:r>
              <a:rPr lang="en-GB" sz="2000" dirty="0" smtClean="0"/>
              <a:t>Positioned on an administrative boundary</a:t>
            </a:r>
          </a:p>
          <a:p>
            <a:pPr marL="285750" indent="-285750">
              <a:buFont typeface="Arial" panose="020B0604020202020204" pitchFamily="34" charset="0"/>
              <a:buChar char="•"/>
            </a:pPr>
            <a:endParaRPr lang="en-GB" sz="2000" dirty="0"/>
          </a:p>
          <a:p>
            <a:r>
              <a:rPr lang="en-GB" sz="2000" b="1" dirty="0" smtClean="0"/>
              <a:t>Planning and Design</a:t>
            </a:r>
          </a:p>
          <a:p>
            <a:pPr marL="285750" indent="-285750">
              <a:buFont typeface="Arial" panose="020B0604020202020204" pitchFamily="34" charset="0"/>
              <a:buChar char="•"/>
            </a:pPr>
            <a:r>
              <a:rPr lang="en-GB" sz="2000" dirty="0" smtClean="0"/>
              <a:t>Site currently being considered as focal-point for urban renewal and investment.</a:t>
            </a:r>
          </a:p>
          <a:p>
            <a:pPr marL="285750" indent="-285750">
              <a:buFont typeface="Arial" panose="020B0604020202020204" pitchFamily="34" charset="0"/>
              <a:buChar char="•"/>
            </a:pPr>
            <a:r>
              <a:rPr lang="en-GB" sz="2000" dirty="0" smtClean="0"/>
              <a:t>Recent Sandwell planning statement and masterplan.</a:t>
            </a:r>
            <a:endParaRPr lang="en-GB" sz="2000" dirty="0"/>
          </a:p>
        </p:txBody>
      </p:sp>
      <p:sp>
        <p:nvSpPr>
          <p:cNvPr id="11" name="Oval 10"/>
          <p:cNvSpPr/>
          <p:nvPr/>
        </p:nvSpPr>
        <p:spPr>
          <a:xfrm>
            <a:off x="3574652" y="2431952"/>
            <a:ext cx="2096592" cy="16339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46857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12350" y="2745581"/>
            <a:ext cx="4581525" cy="343614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6150" y="150590"/>
            <a:ext cx="4455300" cy="334147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99" y="207711"/>
            <a:ext cx="3945751" cy="2959314"/>
          </a:xfrm>
          <a:prstGeom prst="rect">
            <a:avLst/>
          </a:prstGeom>
        </p:spPr>
      </p:pic>
    </p:spTree>
    <p:extLst>
      <p:ext uri="{BB962C8B-B14F-4D97-AF65-F5344CB8AC3E}">
        <p14:creationId xmlns:p14="http://schemas.microsoft.com/office/powerpoint/2010/main" val="3689482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4936" y="195309"/>
            <a:ext cx="10058400" cy="66316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4400" dirty="0" smtClean="0"/>
              <a:t>Spiritual values: the great ‘unknown’</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93794" y="1062658"/>
            <a:ext cx="9294919" cy="5180345"/>
          </a:xfrm>
          <a:prstGeom prst="rect">
            <a:avLst/>
          </a:prstGeom>
        </p:spPr>
      </p:pic>
      <p:sp>
        <p:nvSpPr>
          <p:cNvPr id="4" name="Oval 3"/>
          <p:cNvSpPr/>
          <p:nvPr/>
        </p:nvSpPr>
        <p:spPr>
          <a:xfrm>
            <a:off x="4438835" y="3111291"/>
            <a:ext cx="1358283" cy="54153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6739631" y="3111290"/>
            <a:ext cx="1358283" cy="54153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8026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4936" y="195309"/>
            <a:ext cx="10058400" cy="66316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4000" dirty="0" smtClean="0"/>
              <a:t>Signs of aesthetic, spiritual &amp; cultural significance</a:t>
            </a:r>
            <a:r>
              <a:rPr lang="en-GB" sz="4400" dirty="0" smtClean="0"/>
              <a:t> </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54775" y="1543049"/>
            <a:ext cx="4965700" cy="37242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7220" y="1543049"/>
            <a:ext cx="4965700" cy="3724275"/>
          </a:xfrm>
          <a:prstGeom prst="rect">
            <a:avLst/>
          </a:prstGeom>
        </p:spPr>
      </p:pic>
    </p:spTree>
    <p:extLst>
      <p:ext uri="{BB962C8B-B14F-4D97-AF65-F5344CB8AC3E}">
        <p14:creationId xmlns:p14="http://schemas.microsoft.com/office/powerpoint/2010/main" val="789837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63711" y="2757155"/>
            <a:ext cx="9134631" cy="1323439"/>
          </a:xfrm>
          <a:prstGeom prst="rect">
            <a:avLst/>
          </a:prstGeom>
          <a:noFill/>
        </p:spPr>
        <p:txBody>
          <a:bodyPr wrap="square" rtlCol="0">
            <a:spAutoFit/>
          </a:bodyPr>
          <a:lstStyle/>
          <a:p>
            <a:r>
              <a:rPr lang="en-GB" sz="2800" i="1" dirty="0" smtClean="0"/>
              <a:t>It’s imperative to understand what was and what is (spiritually) if we are to imagine what could be…</a:t>
            </a:r>
          </a:p>
          <a:p>
            <a:endParaRPr lang="en-GB" sz="2400" b="1" dirty="0"/>
          </a:p>
        </p:txBody>
      </p:sp>
    </p:spTree>
    <p:extLst>
      <p:ext uri="{BB962C8B-B14F-4D97-AF65-F5344CB8AC3E}">
        <p14:creationId xmlns:p14="http://schemas.microsoft.com/office/powerpoint/2010/main" val="74343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6152</TotalTime>
  <Words>726</Words>
  <Application>Microsoft Office PowerPoint</Application>
  <PresentationFormat>Widescreen</PresentationFormat>
  <Paragraphs>93</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Retrospect</vt:lpstr>
      <vt:lpstr>‘Spiritual place-making’ in urban landscapes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Ives</dc:creator>
  <cp:lastModifiedBy>Chris Ives</cp:lastModifiedBy>
  <cp:revision>74</cp:revision>
  <dcterms:created xsi:type="dcterms:W3CDTF">2019-09-30T15:21:37Z</dcterms:created>
  <dcterms:modified xsi:type="dcterms:W3CDTF">2019-10-28T08:23:24Z</dcterms:modified>
</cp:coreProperties>
</file>